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4"/>
  </p:notesMasterIdLst>
  <p:sldIdLst>
    <p:sldId id="325" r:id="rId2"/>
    <p:sldId id="324" r:id="rId3"/>
    <p:sldId id="313" r:id="rId4"/>
    <p:sldId id="323" r:id="rId5"/>
    <p:sldId id="315" r:id="rId6"/>
    <p:sldId id="316" r:id="rId7"/>
    <p:sldId id="265" r:id="rId8"/>
    <p:sldId id="326" r:id="rId9"/>
    <p:sldId id="264" r:id="rId10"/>
    <p:sldId id="261" r:id="rId11"/>
    <p:sldId id="278" r:id="rId12"/>
    <p:sldId id="296" r:id="rId13"/>
    <p:sldId id="280" r:id="rId14"/>
    <p:sldId id="317" r:id="rId15"/>
    <p:sldId id="319" r:id="rId16"/>
    <p:sldId id="320" r:id="rId17"/>
    <p:sldId id="321" r:id="rId18"/>
    <p:sldId id="314" r:id="rId19"/>
    <p:sldId id="308" r:id="rId20"/>
    <p:sldId id="327" r:id="rId21"/>
    <p:sldId id="328" r:id="rId22"/>
    <p:sldId id="329"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4" autoAdjust="0"/>
    <p:restoredTop sz="94660"/>
  </p:normalViewPr>
  <p:slideViewPr>
    <p:cSldViewPr snapToGrid="0">
      <p:cViewPr varScale="1">
        <p:scale>
          <a:sx n="84" d="100"/>
          <a:sy n="84" d="100"/>
        </p:scale>
        <p:origin x="120"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ira Gallagher" userId="38ba7cae-9611-4853-9522-9e58ea950261" providerId="ADAL" clId="{5510137E-6AE8-4BE3-9C5A-051BFBD3D586}"/>
    <pc:docChg chg="modSld">
      <pc:chgData name="Moira Gallagher" userId="38ba7cae-9611-4853-9522-9e58ea950261" providerId="ADAL" clId="{5510137E-6AE8-4BE3-9C5A-051BFBD3D586}" dt="2019-02-19T21:19:53.740" v="13" actId="20577"/>
      <pc:docMkLst>
        <pc:docMk/>
      </pc:docMkLst>
      <pc:sldChg chg="modSp">
        <pc:chgData name="Moira Gallagher" userId="38ba7cae-9611-4853-9522-9e58ea950261" providerId="ADAL" clId="{5510137E-6AE8-4BE3-9C5A-051BFBD3D586}" dt="2019-02-19T21:19:53.740" v="13" actId="20577"/>
        <pc:sldMkLst>
          <pc:docMk/>
          <pc:sldMk cId="3923862309" sldId="329"/>
        </pc:sldMkLst>
        <pc:spChg chg="mod">
          <ac:chgData name="Moira Gallagher" userId="38ba7cae-9611-4853-9522-9e58ea950261" providerId="ADAL" clId="{5510137E-6AE8-4BE3-9C5A-051BFBD3D586}" dt="2019-02-19T21:19:53.740" v="13" actId="20577"/>
          <ac:spMkLst>
            <pc:docMk/>
            <pc:sldMk cId="3923862309" sldId="329"/>
            <ac:spMk id="4" creationId="{5293A2B0-D0CB-4518-B579-49FAFFE8AA1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Population growth, residents aged 25-34, 2013-2017</a:t>
            </a:r>
            <a:endParaRPr lang="en-US" dirty="0"/>
          </a:p>
        </c:rich>
      </c:tx>
      <c:layout>
        <c:manualLayout>
          <c:xMode val="edge"/>
          <c:yMode val="edge"/>
          <c:x val="0.10616793799212598"/>
          <c:y val="2.343749855822474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252829724409453E-2"/>
          <c:y val="9.9773431362362733E-2"/>
          <c:w val="0.90843467027559055"/>
          <c:h val="0.81184154700777889"/>
        </c:manualLayout>
      </c:layout>
      <c:barChart>
        <c:barDir val="col"/>
        <c:grouping val="stacked"/>
        <c:varyColors val="0"/>
        <c:ser>
          <c:idx val="0"/>
          <c:order val="0"/>
          <c:tx>
            <c:strRef>
              <c:f>Sheet1!$B$1</c:f>
              <c:strCache>
                <c:ptCount val="1"/>
                <c:pt idx="0">
                  <c:v>% growth</c:v>
                </c:pt>
              </c:strCache>
            </c:strRef>
          </c:tx>
          <c:spPr>
            <a:solidFill>
              <a:schemeClr val="accent1"/>
            </a:solidFill>
            <a:ln>
              <a:noFill/>
            </a:ln>
            <a:effectLst/>
          </c:spPr>
          <c:invertIfNegative val="0"/>
          <c:cat>
            <c:strRef>
              <c:f>Sheet1!$A$2:$A$7</c:f>
              <c:strCache>
                <c:ptCount val="5"/>
                <c:pt idx="0">
                  <c:v>Boise, ID</c:v>
                </c:pt>
                <c:pt idx="1">
                  <c:v>Portland, OR</c:v>
                </c:pt>
                <c:pt idx="2">
                  <c:v>Asheville, NC</c:v>
                </c:pt>
                <c:pt idx="3">
                  <c:v>Madison, WI</c:v>
                </c:pt>
                <c:pt idx="4">
                  <c:v>OKC</c:v>
                </c:pt>
              </c:strCache>
            </c:strRef>
          </c:cat>
          <c:val>
            <c:numRef>
              <c:f>Sheet1!$B$2:$B$7</c:f>
              <c:numCache>
                <c:formatCode>0.00%</c:formatCode>
                <c:ptCount val="6"/>
                <c:pt idx="0">
                  <c:v>0.19900000000000001</c:v>
                </c:pt>
                <c:pt idx="1">
                  <c:v>0.10100000000000001</c:v>
                </c:pt>
                <c:pt idx="2">
                  <c:v>4.9000000000000002E-2</c:v>
                </c:pt>
                <c:pt idx="3">
                  <c:v>3.5999999999999997E-2</c:v>
                </c:pt>
                <c:pt idx="4">
                  <c:v>2.4E-2</c:v>
                </c:pt>
                <c:pt idx="5">
                  <c:v>-1.7999999999999999E-2</c:v>
                </c:pt>
              </c:numCache>
            </c:numRef>
          </c:val>
          <c:extLst>
            <c:ext xmlns:c16="http://schemas.microsoft.com/office/drawing/2014/chart" uri="{C3380CC4-5D6E-409C-BE32-E72D297353CC}">
              <c16:uniqueId val="{00000000-737A-4E8E-AB24-BEBD60E28295}"/>
            </c:ext>
          </c:extLst>
        </c:ser>
        <c:dLbls>
          <c:showLegendKey val="0"/>
          <c:showVal val="0"/>
          <c:showCatName val="0"/>
          <c:showSerName val="0"/>
          <c:showPercent val="0"/>
          <c:showBubbleSize val="0"/>
        </c:dLbls>
        <c:gapWidth val="182"/>
        <c:overlap val="100"/>
        <c:axId val="508359368"/>
        <c:axId val="508351824"/>
      </c:barChart>
      <c:catAx>
        <c:axId val="508359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8351824"/>
        <c:crosses val="autoZero"/>
        <c:auto val="1"/>
        <c:lblAlgn val="ctr"/>
        <c:lblOffset val="100"/>
        <c:noMultiLvlLbl val="0"/>
      </c:catAx>
      <c:valAx>
        <c:axId val="5083518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8359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Average tax</a:t>
            </a:r>
            <a:r>
              <a:rPr lang="en-US" baseline="0" dirty="0"/>
              <a:t> burden for household making $75,000 / year</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Sales</c:v>
                </c:pt>
              </c:strCache>
            </c:strRef>
          </c:tx>
          <c:spPr>
            <a:solidFill>
              <a:schemeClr val="accent1"/>
            </a:solidFill>
            <a:ln>
              <a:noFill/>
            </a:ln>
            <a:effectLst/>
          </c:spPr>
          <c:invertIfNegative val="0"/>
          <c:cat>
            <c:strRef>
              <c:f>Sheet1!$A$2:$A$9</c:f>
              <c:strCache>
                <c:ptCount val="8"/>
                <c:pt idx="0">
                  <c:v>#51 Anchorage</c:v>
                </c:pt>
                <c:pt idx="1">
                  <c:v>#36 Oklahoma City</c:v>
                </c:pt>
                <c:pt idx="2">
                  <c:v>#32 Boise</c:v>
                </c:pt>
                <c:pt idx="3">
                  <c:v>#5 Philadelphia</c:v>
                </c:pt>
                <c:pt idx="4">
                  <c:v>#4 Baltimore</c:v>
                </c:pt>
                <c:pt idx="5">
                  <c:v>#3 Detroit</c:v>
                </c:pt>
                <c:pt idx="6">
                  <c:v>#2 Newark</c:v>
                </c:pt>
                <c:pt idx="7">
                  <c:v>#1 Bridgeport</c:v>
                </c:pt>
              </c:strCache>
            </c:strRef>
          </c:cat>
          <c:val>
            <c:numRef>
              <c:f>Sheet1!$B$2:$B$9</c:f>
              <c:numCache>
                <c:formatCode>General</c:formatCode>
                <c:ptCount val="8"/>
                <c:pt idx="0">
                  <c:v>0</c:v>
                </c:pt>
                <c:pt idx="1">
                  <c:v>1569</c:v>
                </c:pt>
                <c:pt idx="2">
                  <c:v>1258</c:v>
                </c:pt>
                <c:pt idx="3">
                  <c:v>1189</c:v>
                </c:pt>
                <c:pt idx="4">
                  <c:v>851</c:v>
                </c:pt>
                <c:pt idx="5">
                  <c:v>1025</c:v>
                </c:pt>
                <c:pt idx="6">
                  <c:v>1076</c:v>
                </c:pt>
                <c:pt idx="7">
                  <c:v>1173</c:v>
                </c:pt>
              </c:numCache>
            </c:numRef>
          </c:val>
          <c:extLst>
            <c:ext xmlns:c16="http://schemas.microsoft.com/office/drawing/2014/chart" uri="{C3380CC4-5D6E-409C-BE32-E72D297353CC}">
              <c16:uniqueId val="{00000000-78C2-4F71-91F2-1293B971629C}"/>
            </c:ext>
          </c:extLst>
        </c:ser>
        <c:ser>
          <c:idx val="1"/>
          <c:order val="1"/>
          <c:tx>
            <c:strRef>
              <c:f>Sheet1!$C$1</c:f>
              <c:strCache>
                <c:ptCount val="1"/>
                <c:pt idx="0">
                  <c:v>Property</c:v>
                </c:pt>
              </c:strCache>
            </c:strRef>
          </c:tx>
          <c:spPr>
            <a:solidFill>
              <a:schemeClr val="accent2"/>
            </a:solidFill>
            <a:ln>
              <a:noFill/>
            </a:ln>
            <a:effectLst/>
          </c:spPr>
          <c:invertIfNegative val="0"/>
          <c:cat>
            <c:strRef>
              <c:f>Sheet1!$A$2:$A$9</c:f>
              <c:strCache>
                <c:ptCount val="8"/>
                <c:pt idx="0">
                  <c:v>#51 Anchorage</c:v>
                </c:pt>
                <c:pt idx="1">
                  <c:v>#36 Oklahoma City</c:v>
                </c:pt>
                <c:pt idx="2">
                  <c:v>#32 Boise</c:v>
                </c:pt>
                <c:pt idx="3">
                  <c:v>#5 Philadelphia</c:v>
                </c:pt>
                <c:pt idx="4">
                  <c:v>#4 Baltimore</c:v>
                </c:pt>
                <c:pt idx="5">
                  <c:v>#3 Detroit</c:v>
                </c:pt>
                <c:pt idx="6">
                  <c:v>#2 Newark</c:v>
                </c:pt>
                <c:pt idx="7">
                  <c:v>#1 Bridgeport</c:v>
                </c:pt>
              </c:strCache>
            </c:strRef>
          </c:cat>
          <c:val>
            <c:numRef>
              <c:f>Sheet1!$C$2:$C$9</c:f>
              <c:numCache>
                <c:formatCode>General</c:formatCode>
                <c:ptCount val="8"/>
                <c:pt idx="0">
                  <c:v>2509</c:v>
                </c:pt>
                <c:pt idx="1">
                  <c:v>1809</c:v>
                </c:pt>
                <c:pt idx="2">
                  <c:v>2013</c:v>
                </c:pt>
                <c:pt idx="3">
                  <c:v>2266</c:v>
                </c:pt>
                <c:pt idx="4">
                  <c:v>4999</c:v>
                </c:pt>
                <c:pt idx="5">
                  <c:v>5025</c:v>
                </c:pt>
                <c:pt idx="6">
                  <c:v>8148</c:v>
                </c:pt>
                <c:pt idx="7">
                  <c:v>9170</c:v>
                </c:pt>
              </c:numCache>
            </c:numRef>
          </c:val>
          <c:extLst>
            <c:ext xmlns:c16="http://schemas.microsoft.com/office/drawing/2014/chart" uri="{C3380CC4-5D6E-409C-BE32-E72D297353CC}">
              <c16:uniqueId val="{00000001-78C2-4F71-91F2-1293B971629C}"/>
            </c:ext>
          </c:extLst>
        </c:ser>
        <c:ser>
          <c:idx val="2"/>
          <c:order val="2"/>
          <c:tx>
            <c:strRef>
              <c:f>Sheet1!$D$1</c:f>
              <c:strCache>
                <c:ptCount val="1"/>
                <c:pt idx="0">
                  <c:v>Income</c:v>
                </c:pt>
              </c:strCache>
            </c:strRef>
          </c:tx>
          <c:spPr>
            <a:solidFill>
              <a:schemeClr val="accent3"/>
            </a:solidFill>
            <a:ln>
              <a:noFill/>
            </a:ln>
            <a:effectLst/>
          </c:spPr>
          <c:invertIfNegative val="0"/>
          <c:cat>
            <c:strRef>
              <c:f>Sheet1!$A$2:$A$9</c:f>
              <c:strCache>
                <c:ptCount val="8"/>
                <c:pt idx="0">
                  <c:v>#51 Anchorage</c:v>
                </c:pt>
                <c:pt idx="1">
                  <c:v>#36 Oklahoma City</c:v>
                </c:pt>
                <c:pt idx="2">
                  <c:v>#32 Boise</c:v>
                </c:pt>
                <c:pt idx="3">
                  <c:v>#5 Philadelphia</c:v>
                </c:pt>
                <c:pt idx="4">
                  <c:v>#4 Baltimore</c:v>
                </c:pt>
                <c:pt idx="5">
                  <c:v>#3 Detroit</c:v>
                </c:pt>
                <c:pt idx="6">
                  <c:v>#2 Newark</c:v>
                </c:pt>
                <c:pt idx="7">
                  <c:v>#1 Bridgeport</c:v>
                </c:pt>
              </c:strCache>
            </c:strRef>
          </c:cat>
          <c:val>
            <c:numRef>
              <c:f>Sheet1!$D$2:$D$9</c:f>
              <c:numCache>
                <c:formatCode>General</c:formatCode>
                <c:ptCount val="8"/>
                <c:pt idx="0">
                  <c:v>0</c:v>
                </c:pt>
                <c:pt idx="1">
                  <c:v>2616</c:v>
                </c:pt>
                <c:pt idx="2">
                  <c:v>2836</c:v>
                </c:pt>
                <c:pt idx="3">
                  <c:v>5228</c:v>
                </c:pt>
                <c:pt idx="4">
                  <c:v>3709</c:v>
                </c:pt>
                <c:pt idx="5">
                  <c:v>4478</c:v>
                </c:pt>
                <c:pt idx="6">
                  <c:v>1883</c:v>
                </c:pt>
                <c:pt idx="7">
                  <c:v>2844</c:v>
                </c:pt>
              </c:numCache>
            </c:numRef>
          </c:val>
          <c:extLst>
            <c:ext xmlns:c16="http://schemas.microsoft.com/office/drawing/2014/chart" uri="{C3380CC4-5D6E-409C-BE32-E72D297353CC}">
              <c16:uniqueId val="{00000002-78C2-4F71-91F2-1293B971629C}"/>
            </c:ext>
          </c:extLst>
        </c:ser>
        <c:ser>
          <c:idx val="3"/>
          <c:order val="3"/>
          <c:tx>
            <c:strRef>
              <c:f>Sheet1!$E$1</c:f>
              <c:strCache>
                <c:ptCount val="1"/>
                <c:pt idx="0">
                  <c:v>Auto</c:v>
                </c:pt>
              </c:strCache>
            </c:strRef>
          </c:tx>
          <c:spPr>
            <a:solidFill>
              <a:schemeClr val="accent4"/>
            </a:solidFill>
            <a:ln>
              <a:noFill/>
            </a:ln>
            <a:effectLst/>
          </c:spPr>
          <c:invertIfNegative val="0"/>
          <c:cat>
            <c:strRef>
              <c:f>Sheet1!$A$2:$A$9</c:f>
              <c:strCache>
                <c:ptCount val="8"/>
                <c:pt idx="0">
                  <c:v>#51 Anchorage</c:v>
                </c:pt>
                <c:pt idx="1">
                  <c:v>#36 Oklahoma City</c:v>
                </c:pt>
                <c:pt idx="2">
                  <c:v>#32 Boise</c:v>
                </c:pt>
                <c:pt idx="3">
                  <c:v>#5 Philadelphia</c:v>
                </c:pt>
                <c:pt idx="4">
                  <c:v>#4 Baltimore</c:v>
                </c:pt>
                <c:pt idx="5">
                  <c:v>#3 Detroit</c:v>
                </c:pt>
                <c:pt idx="6">
                  <c:v>#2 Newark</c:v>
                </c:pt>
                <c:pt idx="7">
                  <c:v>#1 Bridgeport</c:v>
                </c:pt>
              </c:strCache>
            </c:strRef>
          </c:cat>
          <c:val>
            <c:numRef>
              <c:f>Sheet1!$E$2:$E$9</c:f>
              <c:numCache>
                <c:formatCode>General</c:formatCode>
                <c:ptCount val="8"/>
                <c:pt idx="0">
                  <c:v>393</c:v>
                </c:pt>
                <c:pt idx="1">
                  <c:v>410</c:v>
                </c:pt>
                <c:pt idx="2">
                  <c:v>470</c:v>
                </c:pt>
                <c:pt idx="3">
                  <c:v>607</c:v>
                </c:pt>
                <c:pt idx="4">
                  <c:v>510</c:v>
                </c:pt>
                <c:pt idx="5">
                  <c:v>527</c:v>
                </c:pt>
                <c:pt idx="6">
                  <c:v>517</c:v>
                </c:pt>
                <c:pt idx="7">
                  <c:v>1216</c:v>
                </c:pt>
              </c:numCache>
            </c:numRef>
          </c:val>
          <c:extLst>
            <c:ext xmlns:c16="http://schemas.microsoft.com/office/drawing/2014/chart" uri="{C3380CC4-5D6E-409C-BE32-E72D297353CC}">
              <c16:uniqueId val="{00000003-78C2-4F71-91F2-1293B971629C}"/>
            </c:ext>
          </c:extLst>
        </c:ser>
        <c:dLbls>
          <c:showLegendKey val="0"/>
          <c:showVal val="0"/>
          <c:showCatName val="0"/>
          <c:showSerName val="0"/>
          <c:showPercent val="0"/>
          <c:showBubbleSize val="0"/>
        </c:dLbls>
        <c:gapWidth val="150"/>
        <c:overlap val="100"/>
        <c:axId val="682828872"/>
        <c:axId val="682833136"/>
      </c:barChart>
      <c:catAx>
        <c:axId val="682828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2833136"/>
        <c:crosses val="autoZero"/>
        <c:auto val="1"/>
        <c:lblAlgn val="ctr"/>
        <c:lblOffset val="100"/>
        <c:noMultiLvlLbl val="0"/>
      </c:catAx>
      <c:valAx>
        <c:axId val="682833136"/>
        <c:scaling>
          <c:orientation val="minMax"/>
        </c:scaling>
        <c:delete val="0"/>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2828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19D3EF-BE47-4EA8-BD87-A418FCD4FC73}"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42C89D6D-D21A-4614-A292-86DFC0C60F19}">
      <dgm:prSet/>
      <dgm:spPr/>
      <dgm:t>
        <a:bodyPr/>
        <a:lstStyle/>
        <a:p>
          <a:r>
            <a:rPr lang="en-US" dirty="0"/>
            <a:t>Economic data and business assistance</a:t>
          </a:r>
        </a:p>
      </dgm:t>
    </dgm:pt>
    <dgm:pt modelId="{65FABDF9-D699-4580-A97E-913A200F71E2}" type="parTrans" cxnId="{DC829D9F-EED2-4CDB-AD0C-236CA9C09366}">
      <dgm:prSet/>
      <dgm:spPr/>
      <dgm:t>
        <a:bodyPr/>
        <a:lstStyle/>
        <a:p>
          <a:endParaRPr lang="en-US"/>
        </a:p>
      </dgm:t>
    </dgm:pt>
    <dgm:pt modelId="{8FC182EC-4CB7-4B5B-A5B5-48AC4F1A8CC5}" type="sibTrans" cxnId="{DC829D9F-EED2-4CDB-AD0C-236CA9C09366}">
      <dgm:prSet/>
      <dgm:spPr/>
      <dgm:t>
        <a:bodyPr/>
        <a:lstStyle/>
        <a:p>
          <a:endParaRPr lang="en-US"/>
        </a:p>
      </dgm:t>
    </dgm:pt>
    <dgm:pt modelId="{5B84EF63-92D3-4EC1-AF8B-27F21480B5DF}">
      <dgm:prSet/>
      <dgm:spPr/>
      <dgm:t>
        <a:bodyPr/>
        <a:lstStyle/>
        <a:p>
          <a:r>
            <a:rPr lang="en-US" dirty="0"/>
            <a:t>Marketing Anchorage and Alaska to national and international business</a:t>
          </a:r>
        </a:p>
      </dgm:t>
    </dgm:pt>
    <dgm:pt modelId="{51A354D7-F8D8-4C8E-96F6-AB3B87210A53}" type="parTrans" cxnId="{CD7EA920-45FD-4BBF-B499-98071BC2B941}">
      <dgm:prSet/>
      <dgm:spPr/>
      <dgm:t>
        <a:bodyPr/>
        <a:lstStyle/>
        <a:p>
          <a:endParaRPr lang="en-US"/>
        </a:p>
      </dgm:t>
    </dgm:pt>
    <dgm:pt modelId="{56C4EDA3-60BD-47E2-BDD8-DD5829D425EB}" type="sibTrans" cxnId="{CD7EA920-45FD-4BBF-B499-98071BC2B941}">
      <dgm:prSet/>
      <dgm:spPr/>
      <dgm:t>
        <a:bodyPr/>
        <a:lstStyle/>
        <a:p>
          <a:endParaRPr lang="en-US"/>
        </a:p>
      </dgm:t>
    </dgm:pt>
    <dgm:pt modelId="{D7485826-4A45-4FD1-A312-969A4089E192}">
      <dgm:prSet/>
      <dgm:spPr/>
      <dgm:t>
        <a:bodyPr/>
        <a:lstStyle/>
        <a:p>
          <a:r>
            <a:rPr lang="en-US" dirty="0"/>
            <a:t>Alyeska Resort</a:t>
          </a:r>
        </a:p>
      </dgm:t>
    </dgm:pt>
    <dgm:pt modelId="{BD550BF2-DBC2-467E-88AB-37D39349356B}" type="parTrans" cxnId="{9BA68117-CC07-4414-8523-E7316BDD9A52}">
      <dgm:prSet/>
      <dgm:spPr/>
      <dgm:t>
        <a:bodyPr/>
        <a:lstStyle/>
        <a:p>
          <a:endParaRPr lang="en-US"/>
        </a:p>
      </dgm:t>
    </dgm:pt>
    <dgm:pt modelId="{E4D3E088-6E17-4363-959C-DFEDEE769EE1}" type="sibTrans" cxnId="{9BA68117-CC07-4414-8523-E7316BDD9A52}">
      <dgm:prSet/>
      <dgm:spPr/>
      <dgm:t>
        <a:bodyPr/>
        <a:lstStyle/>
        <a:p>
          <a:endParaRPr lang="en-US"/>
        </a:p>
      </dgm:t>
    </dgm:pt>
    <dgm:pt modelId="{493E2BEC-2958-44B0-A0A2-9354D59DD6FF}">
      <dgm:prSet/>
      <dgm:spPr/>
      <dgm:t>
        <a:bodyPr/>
        <a:lstStyle/>
        <a:p>
          <a:r>
            <a:rPr lang="en-US" dirty="0"/>
            <a:t>FedEx &amp; International Cargo Development</a:t>
          </a:r>
        </a:p>
      </dgm:t>
    </dgm:pt>
    <dgm:pt modelId="{ED4E4663-5F3A-4AA5-B8E8-A90C0C380367}" type="parTrans" cxnId="{E930AC09-EF07-4ED6-BD05-2D0CFC1786A0}">
      <dgm:prSet/>
      <dgm:spPr/>
      <dgm:t>
        <a:bodyPr/>
        <a:lstStyle/>
        <a:p>
          <a:endParaRPr lang="en-US"/>
        </a:p>
      </dgm:t>
    </dgm:pt>
    <dgm:pt modelId="{437C3C96-8AAC-4858-9CB3-CEFEB8702D9A}" type="sibTrans" cxnId="{E930AC09-EF07-4ED6-BD05-2D0CFC1786A0}">
      <dgm:prSet/>
      <dgm:spPr/>
      <dgm:t>
        <a:bodyPr/>
        <a:lstStyle/>
        <a:p>
          <a:endParaRPr lang="en-US"/>
        </a:p>
      </dgm:t>
    </dgm:pt>
    <dgm:pt modelId="{F4B16A87-5D24-4782-B699-0A349364536A}">
      <dgm:prSet/>
      <dgm:spPr/>
      <dgm:t>
        <a:bodyPr/>
        <a:lstStyle/>
        <a:p>
          <a:r>
            <a:rPr lang="en-US" dirty="0"/>
            <a:t>Vision Anchorage Strategic Initiative</a:t>
          </a:r>
        </a:p>
      </dgm:t>
    </dgm:pt>
    <dgm:pt modelId="{115E2267-8F3A-4B58-AA90-B2CBFFF5DCD0}" type="parTrans" cxnId="{B5D2DF1B-C1E4-4618-BEFA-233FFC178B72}">
      <dgm:prSet/>
      <dgm:spPr/>
      <dgm:t>
        <a:bodyPr/>
        <a:lstStyle/>
        <a:p>
          <a:endParaRPr lang="en-US"/>
        </a:p>
      </dgm:t>
    </dgm:pt>
    <dgm:pt modelId="{7C03B404-B9BE-48CE-8C77-74293F31E6C8}" type="sibTrans" cxnId="{B5D2DF1B-C1E4-4618-BEFA-233FFC178B72}">
      <dgm:prSet/>
      <dgm:spPr/>
      <dgm:t>
        <a:bodyPr/>
        <a:lstStyle/>
        <a:p>
          <a:endParaRPr lang="en-US"/>
        </a:p>
      </dgm:t>
    </dgm:pt>
    <dgm:pt modelId="{E3089DCC-F555-4AD7-8017-0DA01AD1A062}">
      <dgm:prSet/>
      <dgm:spPr/>
      <dgm:t>
        <a:bodyPr/>
        <a:lstStyle/>
        <a:p>
          <a:r>
            <a:rPr lang="en-US" dirty="0"/>
            <a:t>Multiple Workforce Development Initiatives</a:t>
          </a:r>
        </a:p>
      </dgm:t>
    </dgm:pt>
    <dgm:pt modelId="{4040892B-F874-4CC6-8C19-D2FEE142BA98}" type="parTrans" cxnId="{545C417C-89CE-4A1A-9329-8A86ADBD551C}">
      <dgm:prSet/>
      <dgm:spPr/>
      <dgm:t>
        <a:bodyPr/>
        <a:lstStyle/>
        <a:p>
          <a:endParaRPr lang="en-US"/>
        </a:p>
      </dgm:t>
    </dgm:pt>
    <dgm:pt modelId="{3383A8A5-8818-43B1-8BA3-F66A2AC7F42F}" type="sibTrans" cxnId="{545C417C-89CE-4A1A-9329-8A86ADBD551C}">
      <dgm:prSet/>
      <dgm:spPr/>
      <dgm:t>
        <a:bodyPr/>
        <a:lstStyle/>
        <a:p>
          <a:endParaRPr lang="en-US"/>
        </a:p>
      </dgm:t>
    </dgm:pt>
    <dgm:pt modelId="{5C801332-D5E1-4CBC-B0A8-E1DC5EF95987}">
      <dgm:prSet/>
      <dgm:spPr/>
      <dgm:t>
        <a:bodyPr/>
        <a:lstStyle/>
        <a:p>
          <a:r>
            <a:rPr lang="en-US" dirty="0"/>
            <a:t>Big Wild Life Branding</a:t>
          </a:r>
        </a:p>
      </dgm:t>
    </dgm:pt>
    <dgm:pt modelId="{AD4E9AB6-70DB-41C6-B58E-BE2F74E61B8E}" type="parTrans" cxnId="{CFD146D2-C2DB-476F-A69D-193387C1B225}">
      <dgm:prSet/>
      <dgm:spPr/>
      <dgm:t>
        <a:bodyPr/>
        <a:lstStyle/>
        <a:p>
          <a:endParaRPr lang="en-US"/>
        </a:p>
      </dgm:t>
    </dgm:pt>
    <dgm:pt modelId="{869097ED-B9CE-4E33-9DDC-F6A24E62D37D}" type="sibTrans" cxnId="{CFD146D2-C2DB-476F-A69D-193387C1B225}">
      <dgm:prSet/>
      <dgm:spPr/>
      <dgm:t>
        <a:bodyPr/>
        <a:lstStyle/>
        <a:p>
          <a:endParaRPr lang="en-US"/>
        </a:p>
      </dgm:t>
    </dgm:pt>
    <dgm:pt modelId="{555C701B-FE91-46A7-9E68-09FCF6D87F23}">
      <dgm:prSet/>
      <dgm:spPr/>
      <dgm:t>
        <a:bodyPr/>
        <a:lstStyle/>
        <a:p>
          <a:r>
            <a:rPr lang="en-US"/>
            <a:t>Live.Work.Play. </a:t>
          </a:r>
        </a:p>
      </dgm:t>
    </dgm:pt>
    <dgm:pt modelId="{C06CC3C9-8C54-483C-B064-C2EFD421353C}" type="parTrans" cxnId="{3E274E07-93DF-47CC-A917-A9F578F02698}">
      <dgm:prSet/>
      <dgm:spPr/>
      <dgm:t>
        <a:bodyPr/>
        <a:lstStyle/>
        <a:p>
          <a:endParaRPr lang="en-US"/>
        </a:p>
      </dgm:t>
    </dgm:pt>
    <dgm:pt modelId="{C2648EAF-5053-4F86-9819-E203BCD70546}" type="sibTrans" cxnId="{3E274E07-93DF-47CC-A917-A9F578F02698}">
      <dgm:prSet/>
      <dgm:spPr/>
      <dgm:t>
        <a:bodyPr/>
        <a:lstStyle/>
        <a:p>
          <a:endParaRPr lang="en-US"/>
        </a:p>
      </dgm:t>
    </dgm:pt>
    <dgm:pt modelId="{A624071C-BE9A-4FA0-B51D-81956D0708E0}">
      <dgm:prSet/>
      <dgm:spPr/>
      <dgm:t>
        <a:bodyPr/>
        <a:lstStyle/>
        <a:p>
          <a:r>
            <a:rPr lang="en-US" dirty="0"/>
            <a:t>Angel and Venture Capital Funding, and Entrepreneurship</a:t>
          </a:r>
        </a:p>
      </dgm:t>
    </dgm:pt>
    <dgm:pt modelId="{C683DF38-5C0E-4BC2-B691-20A68A6C656F}" type="parTrans" cxnId="{23BF6501-7089-4263-A501-A65A7D2D9B4C}">
      <dgm:prSet/>
      <dgm:spPr/>
      <dgm:t>
        <a:bodyPr/>
        <a:lstStyle/>
        <a:p>
          <a:endParaRPr lang="en-US"/>
        </a:p>
      </dgm:t>
    </dgm:pt>
    <dgm:pt modelId="{1462EB67-91D6-4454-8A15-C52A2D9FBEC1}" type="sibTrans" cxnId="{23BF6501-7089-4263-A501-A65A7D2D9B4C}">
      <dgm:prSet/>
      <dgm:spPr/>
      <dgm:t>
        <a:bodyPr/>
        <a:lstStyle/>
        <a:p>
          <a:endParaRPr lang="en-US"/>
        </a:p>
      </dgm:t>
    </dgm:pt>
    <dgm:pt modelId="{A77FA0F3-C997-4FCA-BA9E-8BD9888B0A7D}">
      <dgm:prSet/>
      <dgm:spPr/>
      <dgm:t>
        <a:bodyPr/>
        <a:lstStyle/>
        <a:p>
          <a:r>
            <a:rPr lang="en-US"/>
            <a:t>ML&amp;P Sale</a:t>
          </a:r>
        </a:p>
      </dgm:t>
    </dgm:pt>
    <dgm:pt modelId="{DC65A0BD-C5C0-4745-A927-4B3330B15829}" type="parTrans" cxnId="{C5C23A63-122D-4BB7-A957-0941CC6C9D3A}">
      <dgm:prSet/>
      <dgm:spPr/>
      <dgm:t>
        <a:bodyPr/>
        <a:lstStyle/>
        <a:p>
          <a:endParaRPr lang="en-US"/>
        </a:p>
      </dgm:t>
    </dgm:pt>
    <dgm:pt modelId="{9A717F3B-A533-4B6D-8AB2-F2DCA2ED214C}" type="sibTrans" cxnId="{C5C23A63-122D-4BB7-A957-0941CC6C9D3A}">
      <dgm:prSet/>
      <dgm:spPr/>
      <dgm:t>
        <a:bodyPr/>
        <a:lstStyle/>
        <a:p>
          <a:endParaRPr lang="en-US"/>
        </a:p>
      </dgm:t>
    </dgm:pt>
    <dgm:pt modelId="{0CFB84E6-F209-4B0D-82CC-632FF82398A0}">
      <dgm:prSet/>
      <dgm:spPr/>
      <dgm:t>
        <a:bodyPr/>
        <a:lstStyle/>
        <a:p>
          <a:r>
            <a:rPr lang="en-US"/>
            <a:t>AeroNexus Project</a:t>
          </a:r>
        </a:p>
      </dgm:t>
    </dgm:pt>
    <dgm:pt modelId="{47A9817F-DBA2-414A-B0DC-028D3335493E}" type="parTrans" cxnId="{C9ED8E0D-23F3-456C-A492-2732BE96F3EB}">
      <dgm:prSet/>
      <dgm:spPr/>
      <dgm:t>
        <a:bodyPr/>
        <a:lstStyle/>
        <a:p>
          <a:endParaRPr lang="en-US"/>
        </a:p>
      </dgm:t>
    </dgm:pt>
    <dgm:pt modelId="{22A38D30-3023-4585-BF6B-C54295D5DE9E}" type="sibTrans" cxnId="{C9ED8E0D-23F3-456C-A492-2732BE96F3EB}">
      <dgm:prSet/>
      <dgm:spPr/>
      <dgm:t>
        <a:bodyPr/>
        <a:lstStyle/>
        <a:p>
          <a:endParaRPr lang="en-US"/>
        </a:p>
      </dgm:t>
    </dgm:pt>
    <dgm:pt modelId="{3F1BF71A-D11C-418E-8887-7586F3F75516}">
      <dgm:prSet/>
      <dgm:spPr/>
      <dgm:t>
        <a:bodyPr/>
        <a:lstStyle/>
        <a:p>
          <a:r>
            <a:rPr lang="en-US"/>
            <a:t>Manufacturing, Distribution, Tourism &amp; General Economic Development</a:t>
          </a:r>
        </a:p>
      </dgm:t>
    </dgm:pt>
    <dgm:pt modelId="{6DD6A8A1-C059-4B1A-85FD-C2C662BA8AF7}" type="parTrans" cxnId="{B8DCBEEC-CA29-45E6-8654-ADD12B0ED839}">
      <dgm:prSet/>
      <dgm:spPr/>
      <dgm:t>
        <a:bodyPr/>
        <a:lstStyle/>
        <a:p>
          <a:endParaRPr lang="en-US"/>
        </a:p>
      </dgm:t>
    </dgm:pt>
    <dgm:pt modelId="{3A77F48C-50E4-4692-B8F8-1C41A6594259}" type="sibTrans" cxnId="{B8DCBEEC-CA29-45E6-8654-ADD12B0ED839}">
      <dgm:prSet/>
      <dgm:spPr/>
      <dgm:t>
        <a:bodyPr/>
        <a:lstStyle/>
        <a:p>
          <a:endParaRPr lang="en-US"/>
        </a:p>
      </dgm:t>
    </dgm:pt>
    <dgm:pt modelId="{94D049AB-9100-475A-9575-D47ECED175BB}" type="pres">
      <dgm:prSet presAssocID="{DB19D3EF-BE47-4EA8-BD87-A418FCD4FC73}" presName="diagram" presStyleCnt="0">
        <dgm:presLayoutVars>
          <dgm:dir/>
          <dgm:resizeHandles val="exact"/>
        </dgm:presLayoutVars>
      </dgm:prSet>
      <dgm:spPr/>
    </dgm:pt>
    <dgm:pt modelId="{A99E9635-401E-45ED-985F-F7986198A3E9}" type="pres">
      <dgm:prSet presAssocID="{42C89D6D-D21A-4614-A292-86DFC0C60F19}" presName="node" presStyleLbl="node1" presStyleIdx="0" presStyleCnt="12" custLinFactX="129313" custLinFactNeighborX="200000" custLinFactNeighborY="-548">
        <dgm:presLayoutVars>
          <dgm:bulletEnabled val="1"/>
        </dgm:presLayoutVars>
      </dgm:prSet>
      <dgm:spPr/>
    </dgm:pt>
    <dgm:pt modelId="{0501F903-2D44-4CDB-82A4-DA31D0C447C7}" type="pres">
      <dgm:prSet presAssocID="{8FC182EC-4CB7-4B5B-A5B5-48AC4F1A8CC5}" presName="sibTrans" presStyleCnt="0"/>
      <dgm:spPr/>
    </dgm:pt>
    <dgm:pt modelId="{4868985E-43AD-4F4B-9696-7389256D2088}" type="pres">
      <dgm:prSet presAssocID="{5B84EF63-92D3-4EC1-AF8B-27F21480B5DF}" presName="node" presStyleLbl="node1" presStyleIdx="1" presStyleCnt="12" custLinFactX="8831" custLinFactNeighborX="100000" custLinFactNeighborY="-548">
        <dgm:presLayoutVars>
          <dgm:bulletEnabled val="1"/>
        </dgm:presLayoutVars>
      </dgm:prSet>
      <dgm:spPr/>
    </dgm:pt>
    <dgm:pt modelId="{BD5DD942-21E8-4733-BA89-9F8B2CF49F49}" type="pres">
      <dgm:prSet presAssocID="{56C4EDA3-60BD-47E2-BDD8-DD5829D425EB}" presName="sibTrans" presStyleCnt="0"/>
      <dgm:spPr/>
    </dgm:pt>
    <dgm:pt modelId="{4213B49D-6F29-46D0-A2CD-73F3BE53DC72}" type="pres">
      <dgm:prSet presAssocID="{D7485826-4A45-4FD1-A312-969A4089E192}" presName="node" presStyleLbl="node1" presStyleIdx="2" presStyleCnt="12" custLinFactX="-16440" custLinFactNeighborX="-100000" custLinFactNeighborY="-548">
        <dgm:presLayoutVars>
          <dgm:bulletEnabled val="1"/>
        </dgm:presLayoutVars>
      </dgm:prSet>
      <dgm:spPr/>
    </dgm:pt>
    <dgm:pt modelId="{B80FE528-92D9-4A41-95DA-6684FAA86765}" type="pres">
      <dgm:prSet presAssocID="{E4D3E088-6E17-4363-959C-DFEDEE769EE1}" presName="sibTrans" presStyleCnt="0"/>
      <dgm:spPr/>
    </dgm:pt>
    <dgm:pt modelId="{52112C2E-302F-46DE-B7C0-393936B7BF4E}" type="pres">
      <dgm:prSet presAssocID="{493E2BEC-2958-44B0-A0A2-9354D59DD6FF}" presName="node" presStyleLbl="node1" presStyleIdx="3" presStyleCnt="12" custLinFactX="-132479" custLinFactNeighborX="-200000" custLinFactNeighborY="-548">
        <dgm:presLayoutVars>
          <dgm:bulletEnabled val="1"/>
        </dgm:presLayoutVars>
      </dgm:prSet>
      <dgm:spPr/>
    </dgm:pt>
    <dgm:pt modelId="{480A4DBA-1F04-40DF-B5B2-291BA4C391DB}" type="pres">
      <dgm:prSet presAssocID="{437C3C96-8AAC-4858-9CB3-CEFEB8702D9A}" presName="sibTrans" presStyleCnt="0"/>
      <dgm:spPr/>
    </dgm:pt>
    <dgm:pt modelId="{3E14B8CC-6733-4484-B626-D2CF8E88C3C5}" type="pres">
      <dgm:prSet presAssocID="{F4B16A87-5D24-4782-B699-0A349364536A}" presName="node" presStyleLbl="node1" presStyleIdx="4" presStyleCnt="12">
        <dgm:presLayoutVars>
          <dgm:bulletEnabled val="1"/>
        </dgm:presLayoutVars>
      </dgm:prSet>
      <dgm:spPr/>
    </dgm:pt>
    <dgm:pt modelId="{19897C78-26AA-4F03-8579-533C4800EAA3}" type="pres">
      <dgm:prSet presAssocID="{7C03B404-B9BE-48CE-8C77-74293F31E6C8}" presName="sibTrans" presStyleCnt="0"/>
      <dgm:spPr/>
    </dgm:pt>
    <dgm:pt modelId="{7710795C-E14E-40F8-BF4A-FE451113C635}" type="pres">
      <dgm:prSet presAssocID="{E3089DCC-F555-4AD7-8017-0DA01AD1A062}" presName="node" presStyleLbl="node1" presStyleIdx="5" presStyleCnt="12" custLinFactX="-10871" custLinFactY="16797" custLinFactNeighborX="-100000" custLinFactNeighborY="100000">
        <dgm:presLayoutVars>
          <dgm:bulletEnabled val="1"/>
        </dgm:presLayoutVars>
      </dgm:prSet>
      <dgm:spPr/>
    </dgm:pt>
    <dgm:pt modelId="{05E2BA48-FBD7-449E-9E10-18D05A93463B}" type="pres">
      <dgm:prSet presAssocID="{3383A8A5-8818-43B1-8BA3-F66A2AC7F42F}" presName="sibTrans" presStyleCnt="0"/>
      <dgm:spPr/>
    </dgm:pt>
    <dgm:pt modelId="{2C94AFB2-9623-472C-B2C9-C4CB1385D9A3}" type="pres">
      <dgm:prSet presAssocID="{5C801332-D5E1-4CBC-B0A8-E1DC5EF95987}" presName="node" presStyleLbl="node1" presStyleIdx="6" presStyleCnt="12" custLinFactX="-15477" custLinFactY="16797" custLinFactNeighborX="-100000" custLinFactNeighborY="100000">
        <dgm:presLayoutVars>
          <dgm:bulletEnabled val="1"/>
        </dgm:presLayoutVars>
      </dgm:prSet>
      <dgm:spPr/>
    </dgm:pt>
    <dgm:pt modelId="{F9391551-3C3C-4789-9235-31704ED19139}" type="pres">
      <dgm:prSet presAssocID="{869097ED-B9CE-4E33-9DDC-F6A24E62D37D}" presName="sibTrans" presStyleCnt="0"/>
      <dgm:spPr/>
    </dgm:pt>
    <dgm:pt modelId="{F337CB0D-54C5-4787-82BE-1CC3AEC63B21}" type="pres">
      <dgm:prSet presAssocID="{555C701B-FE91-46A7-9E68-09FCF6D87F23}" presName="node" presStyleLbl="node1" presStyleIdx="7" presStyleCnt="12">
        <dgm:presLayoutVars>
          <dgm:bulletEnabled val="1"/>
        </dgm:presLayoutVars>
      </dgm:prSet>
      <dgm:spPr/>
    </dgm:pt>
    <dgm:pt modelId="{CEE82236-AA41-4D22-BC0D-A1EEC4F4FC81}" type="pres">
      <dgm:prSet presAssocID="{C2648EAF-5053-4F86-9819-E203BCD70546}" presName="sibTrans" presStyleCnt="0"/>
      <dgm:spPr/>
    </dgm:pt>
    <dgm:pt modelId="{8937D58D-C810-4CDC-827A-903DC7713B79}" type="pres">
      <dgm:prSet presAssocID="{A624071C-BE9A-4FA0-B51D-81956D0708E0}" presName="node" presStyleLbl="node1" presStyleIdx="8" presStyleCnt="12" custLinFactX="100000" custLinFactNeighborX="120461" custLinFactNeighborY="-632">
        <dgm:presLayoutVars>
          <dgm:bulletEnabled val="1"/>
        </dgm:presLayoutVars>
      </dgm:prSet>
      <dgm:spPr/>
    </dgm:pt>
    <dgm:pt modelId="{3AAE17C0-1B3A-4441-9686-8C73D9D3E075}" type="pres">
      <dgm:prSet presAssocID="{1462EB67-91D6-4454-8A15-C52A2D9FBEC1}" presName="sibTrans" presStyleCnt="0"/>
      <dgm:spPr/>
    </dgm:pt>
    <dgm:pt modelId="{C71890C4-F09B-43A8-93F5-826E3659FCA1}" type="pres">
      <dgm:prSet presAssocID="{A77FA0F3-C997-4FCA-BA9E-8BD9888B0A7D}" presName="node" presStyleLbl="node1" presStyleIdx="9" presStyleCnt="12" custLinFactX="10309" custLinFactY="-18715" custLinFactNeighborX="100000" custLinFactNeighborY="-100000">
        <dgm:presLayoutVars>
          <dgm:bulletEnabled val="1"/>
        </dgm:presLayoutVars>
      </dgm:prSet>
      <dgm:spPr/>
    </dgm:pt>
    <dgm:pt modelId="{BCBBEDE7-586C-4A13-BBC9-EF4610E5E17C}" type="pres">
      <dgm:prSet presAssocID="{9A717F3B-A533-4B6D-8AB2-F2DCA2ED214C}" presName="sibTrans" presStyleCnt="0"/>
      <dgm:spPr/>
    </dgm:pt>
    <dgm:pt modelId="{90E89C46-3699-4F07-89C4-E63B2F813985}" type="pres">
      <dgm:prSet presAssocID="{0CFB84E6-F209-4B0D-82CC-632FF82398A0}" presName="node" presStyleLbl="node1" presStyleIdx="10" presStyleCnt="12" custLinFactX="-15958" custLinFactY="-15507" custLinFactNeighborX="-100000" custLinFactNeighborY="-100000">
        <dgm:presLayoutVars>
          <dgm:bulletEnabled val="1"/>
        </dgm:presLayoutVars>
      </dgm:prSet>
      <dgm:spPr/>
    </dgm:pt>
    <dgm:pt modelId="{DD8BDF6D-90F0-4B18-8F5A-EF10998639CC}" type="pres">
      <dgm:prSet presAssocID="{22A38D30-3023-4585-BF6B-C54295D5DE9E}" presName="sibTrans" presStyleCnt="0"/>
      <dgm:spPr/>
    </dgm:pt>
    <dgm:pt modelId="{05475F05-1983-45A3-BDF9-F92185A0B5BE}" type="pres">
      <dgm:prSet presAssocID="{3F1BF71A-D11C-418E-8887-7586F3F75516}" presName="node" presStyleLbl="node1" presStyleIdx="11" presStyleCnt="12">
        <dgm:presLayoutVars>
          <dgm:bulletEnabled val="1"/>
        </dgm:presLayoutVars>
      </dgm:prSet>
      <dgm:spPr/>
    </dgm:pt>
  </dgm:ptLst>
  <dgm:cxnLst>
    <dgm:cxn modelId="{23BF6501-7089-4263-A501-A65A7D2D9B4C}" srcId="{DB19D3EF-BE47-4EA8-BD87-A418FCD4FC73}" destId="{A624071C-BE9A-4FA0-B51D-81956D0708E0}" srcOrd="8" destOrd="0" parTransId="{C683DF38-5C0E-4BC2-B691-20A68A6C656F}" sibTransId="{1462EB67-91D6-4454-8A15-C52A2D9FBEC1}"/>
    <dgm:cxn modelId="{3E274E07-93DF-47CC-A917-A9F578F02698}" srcId="{DB19D3EF-BE47-4EA8-BD87-A418FCD4FC73}" destId="{555C701B-FE91-46A7-9E68-09FCF6D87F23}" srcOrd="7" destOrd="0" parTransId="{C06CC3C9-8C54-483C-B064-C2EFD421353C}" sibTransId="{C2648EAF-5053-4F86-9819-E203BCD70546}"/>
    <dgm:cxn modelId="{E930AC09-EF07-4ED6-BD05-2D0CFC1786A0}" srcId="{DB19D3EF-BE47-4EA8-BD87-A418FCD4FC73}" destId="{493E2BEC-2958-44B0-A0A2-9354D59DD6FF}" srcOrd="3" destOrd="0" parTransId="{ED4E4663-5F3A-4AA5-B8E8-A90C0C380367}" sibTransId="{437C3C96-8AAC-4858-9CB3-CEFEB8702D9A}"/>
    <dgm:cxn modelId="{C9ED8E0D-23F3-456C-A492-2732BE96F3EB}" srcId="{DB19D3EF-BE47-4EA8-BD87-A418FCD4FC73}" destId="{0CFB84E6-F209-4B0D-82CC-632FF82398A0}" srcOrd="10" destOrd="0" parTransId="{47A9817F-DBA2-414A-B0DC-028D3335493E}" sibTransId="{22A38D30-3023-4585-BF6B-C54295D5DE9E}"/>
    <dgm:cxn modelId="{9BA68117-CC07-4414-8523-E7316BDD9A52}" srcId="{DB19D3EF-BE47-4EA8-BD87-A418FCD4FC73}" destId="{D7485826-4A45-4FD1-A312-969A4089E192}" srcOrd="2" destOrd="0" parTransId="{BD550BF2-DBC2-467E-88AB-37D39349356B}" sibTransId="{E4D3E088-6E17-4363-959C-DFEDEE769EE1}"/>
    <dgm:cxn modelId="{B5D2DF1B-C1E4-4618-BEFA-233FFC178B72}" srcId="{DB19D3EF-BE47-4EA8-BD87-A418FCD4FC73}" destId="{F4B16A87-5D24-4782-B699-0A349364536A}" srcOrd="4" destOrd="0" parTransId="{115E2267-8F3A-4B58-AA90-B2CBFFF5DCD0}" sibTransId="{7C03B404-B9BE-48CE-8C77-74293F31E6C8}"/>
    <dgm:cxn modelId="{CD7EA920-45FD-4BBF-B499-98071BC2B941}" srcId="{DB19D3EF-BE47-4EA8-BD87-A418FCD4FC73}" destId="{5B84EF63-92D3-4EC1-AF8B-27F21480B5DF}" srcOrd="1" destOrd="0" parTransId="{51A354D7-F8D8-4C8E-96F6-AB3B87210A53}" sibTransId="{56C4EDA3-60BD-47E2-BDD8-DD5829D425EB}"/>
    <dgm:cxn modelId="{90465D21-72A3-4BA2-940C-1689B4934B0B}" type="presOf" srcId="{555C701B-FE91-46A7-9E68-09FCF6D87F23}" destId="{F337CB0D-54C5-4787-82BE-1CC3AEC63B21}" srcOrd="0" destOrd="0" presId="urn:microsoft.com/office/officeart/2005/8/layout/default"/>
    <dgm:cxn modelId="{93618F28-FAE3-4C82-A444-C78510FEDE65}" type="presOf" srcId="{5B84EF63-92D3-4EC1-AF8B-27F21480B5DF}" destId="{4868985E-43AD-4F4B-9696-7389256D2088}" srcOrd="0" destOrd="0" presId="urn:microsoft.com/office/officeart/2005/8/layout/default"/>
    <dgm:cxn modelId="{C5C23A63-122D-4BB7-A957-0941CC6C9D3A}" srcId="{DB19D3EF-BE47-4EA8-BD87-A418FCD4FC73}" destId="{A77FA0F3-C997-4FCA-BA9E-8BD9888B0A7D}" srcOrd="9" destOrd="0" parTransId="{DC65A0BD-C5C0-4745-A927-4B3330B15829}" sibTransId="{9A717F3B-A533-4B6D-8AB2-F2DCA2ED214C}"/>
    <dgm:cxn modelId="{FEC7B96A-4CF0-428A-BEAB-244EE892A9FE}" type="presOf" srcId="{A77FA0F3-C997-4FCA-BA9E-8BD9888B0A7D}" destId="{C71890C4-F09B-43A8-93F5-826E3659FCA1}" srcOrd="0" destOrd="0" presId="urn:microsoft.com/office/officeart/2005/8/layout/default"/>
    <dgm:cxn modelId="{A4DAB34F-2B25-4B71-94D1-43599A0D8D6C}" type="presOf" srcId="{5C801332-D5E1-4CBC-B0A8-E1DC5EF95987}" destId="{2C94AFB2-9623-472C-B2C9-C4CB1385D9A3}" srcOrd="0" destOrd="0" presId="urn:microsoft.com/office/officeart/2005/8/layout/default"/>
    <dgm:cxn modelId="{229B3670-2BDB-4993-BA35-7B672D582CEB}" type="presOf" srcId="{A624071C-BE9A-4FA0-B51D-81956D0708E0}" destId="{8937D58D-C810-4CDC-827A-903DC7713B79}" srcOrd="0" destOrd="0" presId="urn:microsoft.com/office/officeart/2005/8/layout/default"/>
    <dgm:cxn modelId="{ACE89771-C0E5-45D5-9DDD-46D3B80B3DD0}" type="presOf" srcId="{42C89D6D-D21A-4614-A292-86DFC0C60F19}" destId="{A99E9635-401E-45ED-985F-F7986198A3E9}" srcOrd="0" destOrd="0" presId="urn:microsoft.com/office/officeart/2005/8/layout/default"/>
    <dgm:cxn modelId="{545C417C-89CE-4A1A-9329-8A86ADBD551C}" srcId="{DB19D3EF-BE47-4EA8-BD87-A418FCD4FC73}" destId="{E3089DCC-F555-4AD7-8017-0DA01AD1A062}" srcOrd="5" destOrd="0" parTransId="{4040892B-F874-4CC6-8C19-D2FEE142BA98}" sibTransId="{3383A8A5-8818-43B1-8BA3-F66A2AC7F42F}"/>
    <dgm:cxn modelId="{16F54698-31B3-4688-8AA5-117E3857073F}" type="presOf" srcId="{DB19D3EF-BE47-4EA8-BD87-A418FCD4FC73}" destId="{94D049AB-9100-475A-9575-D47ECED175BB}" srcOrd="0" destOrd="0" presId="urn:microsoft.com/office/officeart/2005/8/layout/default"/>
    <dgm:cxn modelId="{1D895E9B-B1B7-449C-9DF5-6E720F93A0C2}" type="presOf" srcId="{D7485826-4A45-4FD1-A312-969A4089E192}" destId="{4213B49D-6F29-46D0-A2CD-73F3BE53DC72}" srcOrd="0" destOrd="0" presId="urn:microsoft.com/office/officeart/2005/8/layout/default"/>
    <dgm:cxn modelId="{DC829D9F-EED2-4CDB-AD0C-236CA9C09366}" srcId="{DB19D3EF-BE47-4EA8-BD87-A418FCD4FC73}" destId="{42C89D6D-D21A-4614-A292-86DFC0C60F19}" srcOrd="0" destOrd="0" parTransId="{65FABDF9-D699-4580-A97E-913A200F71E2}" sibTransId="{8FC182EC-4CB7-4B5B-A5B5-48AC4F1A8CC5}"/>
    <dgm:cxn modelId="{1E9370A2-F988-4704-8A40-FB843C8C2CA4}" type="presOf" srcId="{E3089DCC-F555-4AD7-8017-0DA01AD1A062}" destId="{7710795C-E14E-40F8-BF4A-FE451113C635}" srcOrd="0" destOrd="0" presId="urn:microsoft.com/office/officeart/2005/8/layout/default"/>
    <dgm:cxn modelId="{335E78AC-2DD0-49BE-9B6E-4674676E99A9}" type="presOf" srcId="{3F1BF71A-D11C-418E-8887-7586F3F75516}" destId="{05475F05-1983-45A3-BDF9-F92185A0B5BE}" srcOrd="0" destOrd="0" presId="urn:microsoft.com/office/officeart/2005/8/layout/default"/>
    <dgm:cxn modelId="{21193ED1-1889-4DDA-81E4-4673DFF2D435}" type="presOf" srcId="{493E2BEC-2958-44B0-A0A2-9354D59DD6FF}" destId="{52112C2E-302F-46DE-B7C0-393936B7BF4E}" srcOrd="0" destOrd="0" presId="urn:microsoft.com/office/officeart/2005/8/layout/default"/>
    <dgm:cxn modelId="{CFD146D2-C2DB-476F-A69D-193387C1B225}" srcId="{DB19D3EF-BE47-4EA8-BD87-A418FCD4FC73}" destId="{5C801332-D5E1-4CBC-B0A8-E1DC5EF95987}" srcOrd="6" destOrd="0" parTransId="{AD4E9AB6-70DB-41C6-B58E-BE2F74E61B8E}" sibTransId="{869097ED-B9CE-4E33-9DDC-F6A24E62D37D}"/>
    <dgm:cxn modelId="{EDB2EAE2-6200-4079-8260-49F4A3CF3B2D}" type="presOf" srcId="{0CFB84E6-F209-4B0D-82CC-632FF82398A0}" destId="{90E89C46-3699-4F07-89C4-E63B2F813985}" srcOrd="0" destOrd="0" presId="urn:microsoft.com/office/officeart/2005/8/layout/default"/>
    <dgm:cxn modelId="{B8DCBEEC-CA29-45E6-8654-ADD12B0ED839}" srcId="{DB19D3EF-BE47-4EA8-BD87-A418FCD4FC73}" destId="{3F1BF71A-D11C-418E-8887-7586F3F75516}" srcOrd="11" destOrd="0" parTransId="{6DD6A8A1-C059-4B1A-85FD-C2C662BA8AF7}" sibTransId="{3A77F48C-50E4-4692-B8F8-1C41A6594259}"/>
    <dgm:cxn modelId="{A885E4EC-F439-4085-8A4C-68AFD246C490}" type="presOf" srcId="{F4B16A87-5D24-4782-B699-0A349364536A}" destId="{3E14B8CC-6733-4484-B626-D2CF8E88C3C5}" srcOrd="0" destOrd="0" presId="urn:microsoft.com/office/officeart/2005/8/layout/default"/>
    <dgm:cxn modelId="{75B356E4-0D85-4AD4-A196-8210BC3E42C0}" type="presParOf" srcId="{94D049AB-9100-475A-9575-D47ECED175BB}" destId="{A99E9635-401E-45ED-985F-F7986198A3E9}" srcOrd="0" destOrd="0" presId="urn:microsoft.com/office/officeart/2005/8/layout/default"/>
    <dgm:cxn modelId="{F0387FA8-2728-4EAE-A4C5-3F69397A0F71}" type="presParOf" srcId="{94D049AB-9100-475A-9575-D47ECED175BB}" destId="{0501F903-2D44-4CDB-82A4-DA31D0C447C7}" srcOrd="1" destOrd="0" presId="urn:microsoft.com/office/officeart/2005/8/layout/default"/>
    <dgm:cxn modelId="{0AA0F588-E0FD-44D7-A2DF-64CD53C16CB9}" type="presParOf" srcId="{94D049AB-9100-475A-9575-D47ECED175BB}" destId="{4868985E-43AD-4F4B-9696-7389256D2088}" srcOrd="2" destOrd="0" presId="urn:microsoft.com/office/officeart/2005/8/layout/default"/>
    <dgm:cxn modelId="{A50BEDCC-7323-471F-9740-BDFCDFAC7E0E}" type="presParOf" srcId="{94D049AB-9100-475A-9575-D47ECED175BB}" destId="{BD5DD942-21E8-4733-BA89-9F8B2CF49F49}" srcOrd="3" destOrd="0" presId="urn:microsoft.com/office/officeart/2005/8/layout/default"/>
    <dgm:cxn modelId="{EAC5D755-F4B5-437F-84D5-91443C46DFB4}" type="presParOf" srcId="{94D049AB-9100-475A-9575-D47ECED175BB}" destId="{4213B49D-6F29-46D0-A2CD-73F3BE53DC72}" srcOrd="4" destOrd="0" presId="urn:microsoft.com/office/officeart/2005/8/layout/default"/>
    <dgm:cxn modelId="{CF72E9B5-7114-44E2-98CB-E88B56225308}" type="presParOf" srcId="{94D049AB-9100-475A-9575-D47ECED175BB}" destId="{B80FE528-92D9-4A41-95DA-6684FAA86765}" srcOrd="5" destOrd="0" presId="urn:microsoft.com/office/officeart/2005/8/layout/default"/>
    <dgm:cxn modelId="{B62F26D7-0775-4C52-8978-1163DE151897}" type="presParOf" srcId="{94D049AB-9100-475A-9575-D47ECED175BB}" destId="{52112C2E-302F-46DE-B7C0-393936B7BF4E}" srcOrd="6" destOrd="0" presId="urn:microsoft.com/office/officeart/2005/8/layout/default"/>
    <dgm:cxn modelId="{BC2BA48E-0F0E-466D-A646-834E5B1B49B9}" type="presParOf" srcId="{94D049AB-9100-475A-9575-D47ECED175BB}" destId="{480A4DBA-1F04-40DF-B5B2-291BA4C391DB}" srcOrd="7" destOrd="0" presId="urn:microsoft.com/office/officeart/2005/8/layout/default"/>
    <dgm:cxn modelId="{43A1EABE-B0B3-4D53-8A12-873FA2AABEA9}" type="presParOf" srcId="{94D049AB-9100-475A-9575-D47ECED175BB}" destId="{3E14B8CC-6733-4484-B626-D2CF8E88C3C5}" srcOrd="8" destOrd="0" presId="urn:microsoft.com/office/officeart/2005/8/layout/default"/>
    <dgm:cxn modelId="{14C25EBE-F107-444A-92AC-A293EFDF43EE}" type="presParOf" srcId="{94D049AB-9100-475A-9575-D47ECED175BB}" destId="{19897C78-26AA-4F03-8579-533C4800EAA3}" srcOrd="9" destOrd="0" presId="urn:microsoft.com/office/officeart/2005/8/layout/default"/>
    <dgm:cxn modelId="{00175A0C-ED7D-4362-B303-F289E1DAF880}" type="presParOf" srcId="{94D049AB-9100-475A-9575-D47ECED175BB}" destId="{7710795C-E14E-40F8-BF4A-FE451113C635}" srcOrd="10" destOrd="0" presId="urn:microsoft.com/office/officeart/2005/8/layout/default"/>
    <dgm:cxn modelId="{E28337AB-BF3E-4E66-B047-556AE59EBC93}" type="presParOf" srcId="{94D049AB-9100-475A-9575-D47ECED175BB}" destId="{05E2BA48-FBD7-449E-9E10-18D05A93463B}" srcOrd="11" destOrd="0" presId="urn:microsoft.com/office/officeart/2005/8/layout/default"/>
    <dgm:cxn modelId="{866B4395-E764-4071-864F-A4CF01D9D541}" type="presParOf" srcId="{94D049AB-9100-475A-9575-D47ECED175BB}" destId="{2C94AFB2-9623-472C-B2C9-C4CB1385D9A3}" srcOrd="12" destOrd="0" presId="urn:microsoft.com/office/officeart/2005/8/layout/default"/>
    <dgm:cxn modelId="{01304452-C99C-4089-9642-7D7A2463E2B1}" type="presParOf" srcId="{94D049AB-9100-475A-9575-D47ECED175BB}" destId="{F9391551-3C3C-4789-9235-31704ED19139}" srcOrd="13" destOrd="0" presId="urn:microsoft.com/office/officeart/2005/8/layout/default"/>
    <dgm:cxn modelId="{ED4EABE9-A54B-4B01-8DBF-E6AA217C1FA1}" type="presParOf" srcId="{94D049AB-9100-475A-9575-D47ECED175BB}" destId="{F337CB0D-54C5-4787-82BE-1CC3AEC63B21}" srcOrd="14" destOrd="0" presId="urn:microsoft.com/office/officeart/2005/8/layout/default"/>
    <dgm:cxn modelId="{3FB0E2CD-94A4-4768-B958-850088FDFAEA}" type="presParOf" srcId="{94D049AB-9100-475A-9575-D47ECED175BB}" destId="{CEE82236-AA41-4D22-BC0D-A1EEC4F4FC81}" srcOrd="15" destOrd="0" presId="urn:microsoft.com/office/officeart/2005/8/layout/default"/>
    <dgm:cxn modelId="{5BC4C48D-8EC2-4096-92B6-4F0075A3A5DD}" type="presParOf" srcId="{94D049AB-9100-475A-9575-D47ECED175BB}" destId="{8937D58D-C810-4CDC-827A-903DC7713B79}" srcOrd="16" destOrd="0" presId="urn:microsoft.com/office/officeart/2005/8/layout/default"/>
    <dgm:cxn modelId="{75B3A892-A189-45F5-AA95-EED219471EAA}" type="presParOf" srcId="{94D049AB-9100-475A-9575-D47ECED175BB}" destId="{3AAE17C0-1B3A-4441-9686-8C73D9D3E075}" srcOrd="17" destOrd="0" presId="urn:microsoft.com/office/officeart/2005/8/layout/default"/>
    <dgm:cxn modelId="{D5F8C669-B0D2-4151-ADE7-1A205867437F}" type="presParOf" srcId="{94D049AB-9100-475A-9575-D47ECED175BB}" destId="{C71890C4-F09B-43A8-93F5-826E3659FCA1}" srcOrd="18" destOrd="0" presId="urn:microsoft.com/office/officeart/2005/8/layout/default"/>
    <dgm:cxn modelId="{F2A49437-79F4-4649-AD2F-7EADDF0A00A6}" type="presParOf" srcId="{94D049AB-9100-475A-9575-D47ECED175BB}" destId="{BCBBEDE7-586C-4A13-BBC9-EF4610E5E17C}" srcOrd="19" destOrd="0" presId="urn:microsoft.com/office/officeart/2005/8/layout/default"/>
    <dgm:cxn modelId="{DEC4AD6D-4E9F-4B6D-A832-F0C022DE086C}" type="presParOf" srcId="{94D049AB-9100-475A-9575-D47ECED175BB}" destId="{90E89C46-3699-4F07-89C4-E63B2F813985}" srcOrd="20" destOrd="0" presId="urn:microsoft.com/office/officeart/2005/8/layout/default"/>
    <dgm:cxn modelId="{F1EA5633-75B2-404A-A744-04C6DB3AFB72}" type="presParOf" srcId="{94D049AB-9100-475A-9575-D47ECED175BB}" destId="{DD8BDF6D-90F0-4B18-8F5A-EF10998639CC}" srcOrd="21" destOrd="0" presId="urn:microsoft.com/office/officeart/2005/8/layout/default"/>
    <dgm:cxn modelId="{E77406F4-0970-4331-A7E8-F1AB2E1C7414}" type="presParOf" srcId="{94D049AB-9100-475A-9575-D47ECED175BB}" destId="{05475F05-1983-45A3-BDF9-F92185A0B5BE}"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E9635-401E-45ED-985F-F7986198A3E9}">
      <dsp:nvSpPr>
        <dsp:cNvPr id="0" name=""/>
        <dsp:cNvSpPr/>
      </dsp:nvSpPr>
      <dsp:spPr>
        <a:xfrm>
          <a:off x="6514921" y="0"/>
          <a:ext cx="1939207" cy="1163524"/>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Economic data and business assistance</a:t>
          </a:r>
        </a:p>
      </dsp:txBody>
      <dsp:txXfrm>
        <a:off x="6514921" y="0"/>
        <a:ext cx="1939207" cy="1163524"/>
      </dsp:txXfrm>
    </dsp:sp>
    <dsp:sp modelId="{4868985E-43AD-4F4B-9696-7389256D2088}">
      <dsp:nvSpPr>
        <dsp:cNvPr id="0" name=""/>
        <dsp:cNvSpPr/>
      </dsp:nvSpPr>
      <dsp:spPr>
        <a:xfrm>
          <a:off x="4372447" y="0"/>
          <a:ext cx="1939207" cy="1163524"/>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Marketing Anchorage and Alaska to national and international business</a:t>
          </a:r>
        </a:p>
      </dsp:txBody>
      <dsp:txXfrm>
        <a:off x="4372447" y="0"/>
        <a:ext cx="1939207" cy="1163524"/>
      </dsp:txXfrm>
    </dsp:sp>
    <dsp:sp modelId="{4213B49D-6F29-46D0-A2CD-73F3BE53DC72}">
      <dsp:nvSpPr>
        <dsp:cNvPr id="0" name=""/>
        <dsp:cNvSpPr/>
      </dsp:nvSpPr>
      <dsp:spPr>
        <a:xfrm>
          <a:off x="2137103" y="0"/>
          <a:ext cx="1939207" cy="1163524"/>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Alyeska Resort</a:t>
          </a:r>
        </a:p>
      </dsp:txBody>
      <dsp:txXfrm>
        <a:off x="2137103" y="0"/>
        <a:ext cx="1939207" cy="1163524"/>
      </dsp:txXfrm>
    </dsp:sp>
    <dsp:sp modelId="{52112C2E-302F-46DE-B7C0-393936B7BF4E}">
      <dsp:nvSpPr>
        <dsp:cNvPr id="0" name=""/>
        <dsp:cNvSpPr/>
      </dsp:nvSpPr>
      <dsp:spPr>
        <a:xfrm>
          <a:off x="80787" y="0"/>
          <a:ext cx="1939207" cy="1163524"/>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FedEx &amp; International Cargo Development</a:t>
          </a:r>
        </a:p>
      </dsp:txBody>
      <dsp:txXfrm>
        <a:off x="80787" y="0"/>
        <a:ext cx="1939207" cy="1163524"/>
      </dsp:txXfrm>
    </dsp:sp>
    <dsp:sp modelId="{3E14B8CC-6733-4484-B626-D2CF8E88C3C5}">
      <dsp:nvSpPr>
        <dsp:cNvPr id="0" name=""/>
        <dsp:cNvSpPr/>
      </dsp:nvSpPr>
      <dsp:spPr>
        <a:xfrm>
          <a:off x="128860" y="1358956"/>
          <a:ext cx="1939207" cy="1163524"/>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Vision Anchorage Strategic Initiative</a:t>
          </a:r>
        </a:p>
      </dsp:txBody>
      <dsp:txXfrm>
        <a:off x="128860" y="1358956"/>
        <a:ext cx="1939207" cy="1163524"/>
      </dsp:txXfrm>
    </dsp:sp>
    <dsp:sp modelId="{7710795C-E14E-40F8-BF4A-FE451113C635}">
      <dsp:nvSpPr>
        <dsp:cNvPr id="0" name=""/>
        <dsp:cNvSpPr/>
      </dsp:nvSpPr>
      <dsp:spPr>
        <a:xfrm>
          <a:off x="111970" y="2717912"/>
          <a:ext cx="1939207" cy="1163524"/>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Multiple Workforce Development Initiatives</a:t>
          </a:r>
        </a:p>
      </dsp:txBody>
      <dsp:txXfrm>
        <a:off x="111970" y="2717912"/>
        <a:ext cx="1939207" cy="1163524"/>
      </dsp:txXfrm>
    </dsp:sp>
    <dsp:sp modelId="{2C94AFB2-9623-472C-B2C9-C4CB1385D9A3}">
      <dsp:nvSpPr>
        <dsp:cNvPr id="0" name=""/>
        <dsp:cNvSpPr/>
      </dsp:nvSpPr>
      <dsp:spPr>
        <a:xfrm>
          <a:off x="2155778" y="2717912"/>
          <a:ext cx="1939207" cy="1163524"/>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Big Wild Life Branding</a:t>
          </a:r>
        </a:p>
      </dsp:txBody>
      <dsp:txXfrm>
        <a:off x="2155778" y="2717912"/>
        <a:ext cx="1939207" cy="1163524"/>
      </dsp:txXfrm>
    </dsp:sp>
    <dsp:sp modelId="{F337CB0D-54C5-4787-82BE-1CC3AEC63B21}">
      <dsp:nvSpPr>
        <dsp:cNvPr id="0" name=""/>
        <dsp:cNvSpPr/>
      </dsp:nvSpPr>
      <dsp:spPr>
        <a:xfrm>
          <a:off x="6528244" y="1358956"/>
          <a:ext cx="1939207" cy="1163524"/>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Live.Work.Play. </a:t>
          </a:r>
        </a:p>
      </dsp:txBody>
      <dsp:txXfrm>
        <a:off x="6528244" y="1358956"/>
        <a:ext cx="1939207" cy="1163524"/>
      </dsp:txXfrm>
    </dsp:sp>
    <dsp:sp modelId="{8937D58D-C810-4CDC-827A-903DC7713B79}">
      <dsp:nvSpPr>
        <dsp:cNvPr id="0" name=""/>
        <dsp:cNvSpPr/>
      </dsp:nvSpPr>
      <dsp:spPr>
        <a:xfrm>
          <a:off x="4404056" y="2709047"/>
          <a:ext cx="1939207" cy="1163524"/>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Angel and Venture Capital Funding, and Entrepreneurship</a:t>
          </a:r>
        </a:p>
      </dsp:txBody>
      <dsp:txXfrm>
        <a:off x="4404056" y="2709047"/>
        <a:ext cx="1939207" cy="1163524"/>
      </dsp:txXfrm>
    </dsp:sp>
    <dsp:sp modelId="{C71890C4-F09B-43A8-93F5-826E3659FCA1}">
      <dsp:nvSpPr>
        <dsp:cNvPr id="0" name=""/>
        <dsp:cNvSpPr/>
      </dsp:nvSpPr>
      <dsp:spPr>
        <a:xfrm>
          <a:off x="4401108" y="1335123"/>
          <a:ext cx="1939207" cy="1163524"/>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ML&amp;P Sale</a:t>
          </a:r>
        </a:p>
      </dsp:txBody>
      <dsp:txXfrm>
        <a:off x="4401108" y="1335123"/>
        <a:ext cx="1939207" cy="1163524"/>
      </dsp:txXfrm>
    </dsp:sp>
    <dsp:sp modelId="{90E89C46-3699-4F07-89C4-E63B2F813985}">
      <dsp:nvSpPr>
        <dsp:cNvPr id="0" name=""/>
        <dsp:cNvSpPr/>
      </dsp:nvSpPr>
      <dsp:spPr>
        <a:xfrm>
          <a:off x="2146450" y="1372449"/>
          <a:ext cx="1939207" cy="1163524"/>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AeroNexus Project</a:t>
          </a:r>
        </a:p>
      </dsp:txBody>
      <dsp:txXfrm>
        <a:off x="2146450" y="1372449"/>
        <a:ext cx="1939207" cy="1163524"/>
      </dsp:txXfrm>
    </dsp:sp>
    <dsp:sp modelId="{05475F05-1983-45A3-BDF9-F92185A0B5BE}">
      <dsp:nvSpPr>
        <dsp:cNvPr id="0" name=""/>
        <dsp:cNvSpPr/>
      </dsp:nvSpPr>
      <dsp:spPr>
        <a:xfrm>
          <a:off x="6528244" y="2716401"/>
          <a:ext cx="1939207" cy="1163524"/>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Manufacturing, Distribution, Tourism &amp; General Economic Development</a:t>
          </a:r>
        </a:p>
      </dsp:txBody>
      <dsp:txXfrm>
        <a:off x="6528244" y="2716401"/>
        <a:ext cx="1939207" cy="11635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0.11513</cdr:x>
      <cdr:y>0.16974</cdr:y>
    </cdr:from>
    <cdr:to>
      <cdr:x>0.20395</cdr:x>
      <cdr:y>0.24375</cdr:y>
    </cdr:to>
    <cdr:sp macro="" textlink="">
      <cdr:nvSpPr>
        <cdr:cNvPr id="2" name="TextBox 1">
          <a:extLst xmlns:a="http://schemas.openxmlformats.org/drawingml/2006/main">
            <a:ext uri="{FF2B5EF4-FFF2-40B4-BE49-F238E27FC236}">
              <a16:creationId xmlns:a16="http://schemas.microsoft.com/office/drawing/2014/main" id="{3A91B9F6-8FF3-4BA9-81B7-4A094C0C6FB8}"/>
            </a:ext>
          </a:extLst>
        </cdr:cNvPr>
        <cdr:cNvSpPr txBox="1"/>
      </cdr:nvSpPr>
      <cdr:spPr>
        <a:xfrm xmlns:a="http://schemas.openxmlformats.org/drawingml/2006/main">
          <a:off x="935790" y="919748"/>
          <a:ext cx="721894" cy="4010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19.9%</a:t>
          </a:r>
        </a:p>
      </cdr:txBody>
    </cdr:sp>
  </cdr:relSizeAnchor>
  <cdr:relSizeAnchor xmlns:cdr="http://schemas.openxmlformats.org/drawingml/2006/chartDrawing">
    <cdr:from>
      <cdr:x>0.26239</cdr:x>
      <cdr:y>0.42599</cdr:y>
    </cdr:from>
    <cdr:to>
      <cdr:x>0.35121</cdr:x>
      <cdr:y>0.5</cdr:y>
    </cdr:to>
    <cdr:sp macro="" textlink="">
      <cdr:nvSpPr>
        <cdr:cNvPr id="3" name="TextBox 2">
          <a:extLst xmlns:a="http://schemas.openxmlformats.org/drawingml/2006/main">
            <a:ext uri="{FF2B5EF4-FFF2-40B4-BE49-F238E27FC236}">
              <a16:creationId xmlns:a16="http://schemas.microsoft.com/office/drawing/2014/main" id="{5A037E8B-560C-4A91-B67E-51E57FB49B1B}"/>
            </a:ext>
          </a:extLst>
        </cdr:cNvPr>
        <cdr:cNvSpPr txBox="1"/>
      </cdr:nvSpPr>
      <cdr:spPr>
        <a:xfrm xmlns:a="http://schemas.openxmlformats.org/drawingml/2006/main">
          <a:off x="2132710" y="2308281"/>
          <a:ext cx="721894" cy="4010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10.3%</a:t>
          </a:r>
        </a:p>
      </cdr:txBody>
    </cdr:sp>
  </cdr:relSizeAnchor>
  <cdr:relSizeAnchor xmlns:cdr="http://schemas.openxmlformats.org/drawingml/2006/chartDrawing">
    <cdr:from>
      <cdr:x>0.41118</cdr:x>
      <cdr:y>0.57105</cdr:y>
    </cdr:from>
    <cdr:to>
      <cdr:x>0.5</cdr:x>
      <cdr:y>0.64507</cdr:y>
    </cdr:to>
    <cdr:sp macro="" textlink="">
      <cdr:nvSpPr>
        <cdr:cNvPr id="4" name="TextBox 3">
          <a:extLst xmlns:a="http://schemas.openxmlformats.org/drawingml/2006/main">
            <a:ext uri="{FF2B5EF4-FFF2-40B4-BE49-F238E27FC236}">
              <a16:creationId xmlns:a16="http://schemas.microsoft.com/office/drawing/2014/main" id="{EE73FBC1-44D2-41A9-82AC-D43809E6696A}"/>
            </a:ext>
          </a:extLst>
        </cdr:cNvPr>
        <cdr:cNvSpPr txBox="1"/>
      </cdr:nvSpPr>
      <cdr:spPr>
        <a:xfrm xmlns:a="http://schemas.openxmlformats.org/drawingml/2006/main">
          <a:off x="3342106" y="3094344"/>
          <a:ext cx="721894" cy="4010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4.9%</a:t>
          </a:r>
        </a:p>
      </cdr:txBody>
    </cdr:sp>
  </cdr:relSizeAnchor>
  <cdr:relSizeAnchor xmlns:cdr="http://schemas.openxmlformats.org/drawingml/2006/chartDrawing">
    <cdr:from>
      <cdr:x>0.57303</cdr:x>
      <cdr:y>0.63145</cdr:y>
    </cdr:from>
    <cdr:to>
      <cdr:x>0.66184</cdr:x>
      <cdr:y>0.70546</cdr:y>
    </cdr:to>
    <cdr:sp macro="" textlink="">
      <cdr:nvSpPr>
        <cdr:cNvPr id="5" name="TextBox 4">
          <a:extLst xmlns:a="http://schemas.openxmlformats.org/drawingml/2006/main">
            <a:ext uri="{FF2B5EF4-FFF2-40B4-BE49-F238E27FC236}">
              <a16:creationId xmlns:a16="http://schemas.microsoft.com/office/drawing/2014/main" id="{1FBFC8D7-93CE-4C53-A2D5-48B95D6FFD2C}"/>
            </a:ext>
          </a:extLst>
        </cdr:cNvPr>
        <cdr:cNvSpPr txBox="1"/>
      </cdr:nvSpPr>
      <cdr:spPr>
        <a:xfrm xmlns:a="http://schemas.openxmlformats.org/drawingml/2006/main">
          <a:off x="4657559" y="3421621"/>
          <a:ext cx="721894" cy="4010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3.6%</a:t>
          </a:r>
        </a:p>
      </cdr:txBody>
    </cdr:sp>
  </cdr:relSizeAnchor>
  <cdr:relSizeAnchor xmlns:cdr="http://schemas.openxmlformats.org/drawingml/2006/chartDrawing">
    <cdr:from>
      <cdr:x>0.72697</cdr:x>
      <cdr:y>0.64625</cdr:y>
    </cdr:from>
    <cdr:to>
      <cdr:x>0.81579</cdr:x>
      <cdr:y>0.72027</cdr:y>
    </cdr:to>
    <cdr:sp macro="" textlink="">
      <cdr:nvSpPr>
        <cdr:cNvPr id="6" name="TextBox 5">
          <a:extLst xmlns:a="http://schemas.openxmlformats.org/drawingml/2006/main">
            <a:ext uri="{FF2B5EF4-FFF2-40B4-BE49-F238E27FC236}">
              <a16:creationId xmlns:a16="http://schemas.microsoft.com/office/drawing/2014/main" id="{F20AEF02-1C52-440B-BA45-66591DE469B3}"/>
            </a:ext>
          </a:extLst>
        </cdr:cNvPr>
        <cdr:cNvSpPr txBox="1"/>
      </cdr:nvSpPr>
      <cdr:spPr>
        <a:xfrm xmlns:a="http://schemas.openxmlformats.org/drawingml/2006/main">
          <a:off x="5908843" y="3501831"/>
          <a:ext cx="721894" cy="4010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2.4%</a:t>
          </a:r>
        </a:p>
      </cdr:txBody>
    </cdr:sp>
  </cdr:relSizeAnchor>
  <cdr:relSizeAnchor xmlns:cdr="http://schemas.openxmlformats.org/drawingml/2006/chartDrawing">
    <cdr:from>
      <cdr:x>0.87027</cdr:x>
      <cdr:y>0.70978</cdr:y>
    </cdr:from>
    <cdr:to>
      <cdr:x>0.95909</cdr:x>
      <cdr:y>0.78379</cdr:y>
    </cdr:to>
    <cdr:sp macro="" textlink="">
      <cdr:nvSpPr>
        <cdr:cNvPr id="7" name="TextBox 6">
          <a:extLst xmlns:a="http://schemas.openxmlformats.org/drawingml/2006/main">
            <a:ext uri="{FF2B5EF4-FFF2-40B4-BE49-F238E27FC236}">
              <a16:creationId xmlns:a16="http://schemas.microsoft.com/office/drawing/2014/main" id="{E0DC3769-4CAF-436D-9720-5B7247F6BADC}"/>
            </a:ext>
          </a:extLst>
        </cdr:cNvPr>
        <cdr:cNvSpPr txBox="1"/>
      </cdr:nvSpPr>
      <cdr:spPr>
        <a:xfrm xmlns:a="http://schemas.openxmlformats.org/drawingml/2006/main">
          <a:off x="7073560" y="3846040"/>
          <a:ext cx="721894" cy="4010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-1.8%</a:t>
          </a:r>
        </a:p>
      </cdr:txBody>
    </cdr:sp>
  </cdr:relSizeAnchor>
  <cdr:relSizeAnchor xmlns:cdr="http://schemas.openxmlformats.org/drawingml/2006/chartDrawing">
    <cdr:from>
      <cdr:x>0.83167</cdr:x>
      <cdr:y>0.82953</cdr:y>
    </cdr:from>
    <cdr:to>
      <cdr:x>0.9878</cdr:x>
      <cdr:y>0.87946</cdr:y>
    </cdr:to>
    <cdr:sp macro="" textlink="">
      <cdr:nvSpPr>
        <cdr:cNvPr id="8" name="TextBox 7">
          <a:extLst xmlns:a="http://schemas.openxmlformats.org/drawingml/2006/main">
            <a:ext uri="{FF2B5EF4-FFF2-40B4-BE49-F238E27FC236}">
              <a16:creationId xmlns:a16="http://schemas.microsoft.com/office/drawing/2014/main" id="{A5DA158D-77C9-4C50-9423-D634B5E733F4}"/>
            </a:ext>
          </a:extLst>
        </cdr:cNvPr>
        <cdr:cNvSpPr txBox="1"/>
      </cdr:nvSpPr>
      <cdr:spPr>
        <a:xfrm xmlns:a="http://schemas.openxmlformats.org/drawingml/2006/main">
          <a:off x="6759838" y="4494936"/>
          <a:ext cx="1268963" cy="270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tx1">
                  <a:lumMod val="65000"/>
                  <a:lumOff val="35000"/>
                </a:schemeClr>
              </a:solidFill>
            </a:rPr>
            <a:t>Anchorage, AK</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61E52AC-B767-4F2A-94D5-E4101B76355A}" type="datetimeFigureOut">
              <a:rPr lang="en-US" smtClean="0"/>
              <a:t>2/19/2019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AE9B50-2FAA-45AD-AF18-F2D5F79BA9B0}" type="slidenum">
              <a:rPr lang="en-US" smtClean="0"/>
              <a:t>‹#›</a:t>
            </a:fld>
            <a:endParaRPr lang="en-US"/>
          </a:p>
        </p:txBody>
      </p:sp>
    </p:spTree>
    <p:extLst>
      <p:ext uri="{BB962C8B-B14F-4D97-AF65-F5344CB8AC3E}">
        <p14:creationId xmlns:p14="http://schemas.microsoft.com/office/powerpoint/2010/main" val="257697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a:t>
            </a:r>
            <a:r>
              <a:rPr lang="en-US" dirty="0" err="1"/>
              <a:t>imgres?imgurl</a:t>
            </a:r>
            <a:r>
              <a:rPr lang="en-US" dirty="0"/>
              <a:t>=http%3A%2F%2Fwww.wintercityedmonton.ca%2Fwp-content%2Fuploads%2F2016%2F11%2FWCFeaturedDesignGuidelines-660x660.jpg&amp;imgrefurl=http%3A%2F%2Fwww.wintercityedmonton.ca%2F&amp;docid=V4MQLfrXvMAAuM&amp;tbnid=OWcc-b4oPN-maM%3A&amp;vet=10ahUKEwjfhuzxpMDTAhVM7WMKHX2lAGAQMwiAAShSMFI..i&amp;w=660&amp;h=660&amp;safe=</a:t>
            </a:r>
            <a:r>
              <a:rPr lang="en-US" dirty="0" err="1"/>
              <a:t>off&amp;bih</a:t>
            </a:r>
            <a:r>
              <a:rPr lang="en-US" dirty="0"/>
              <a:t>=974&amp;biw=1920&amp;q=winter%20city%20edmonton&amp;ved=0ahUKEwjfhuzxpMDTAhVM7WMKHX2lAGAQMwiAAShSMFI&amp;iact=</a:t>
            </a:r>
            <a:r>
              <a:rPr lang="en-US" dirty="0" err="1"/>
              <a:t>mrc&amp;uact</a:t>
            </a:r>
            <a:r>
              <a:rPr lang="en-US" dirty="0"/>
              <a:t>=8</a:t>
            </a:r>
          </a:p>
        </p:txBody>
      </p:sp>
      <p:sp>
        <p:nvSpPr>
          <p:cNvPr id="4" name="Slide Number Placeholder 3"/>
          <p:cNvSpPr>
            <a:spLocks noGrp="1"/>
          </p:cNvSpPr>
          <p:nvPr>
            <p:ph type="sldNum" sz="quarter" idx="10"/>
          </p:nvPr>
        </p:nvSpPr>
        <p:spPr/>
        <p:txBody>
          <a:bodyPr/>
          <a:lstStyle/>
          <a:p>
            <a:pPr defTabSz="931774">
              <a:defRPr/>
            </a:pPr>
            <a:fld id="{897AF328-D500-4122-93AF-625BD442C63B}" type="slidenum">
              <a:rPr lang="en-US">
                <a:solidFill>
                  <a:prstClr val="black"/>
                </a:solidFill>
                <a:latin typeface="Calibri" panose="020F0502020204030204"/>
              </a:rPr>
              <a:pPr defTabSz="93177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2398904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822F25-AFE1-4C1F-B24F-C503035219BF}"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2383E-1E92-40A8-915B-F363CD52110A}" type="slidenum">
              <a:rPr lang="en-US" smtClean="0"/>
              <a:t>‹#›</a:t>
            </a:fld>
            <a:endParaRPr lang="en-US"/>
          </a:p>
        </p:txBody>
      </p:sp>
    </p:spTree>
    <p:extLst>
      <p:ext uri="{BB962C8B-B14F-4D97-AF65-F5344CB8AC3E}">
        <p14:creationId xmlns:p14="http://schemas.microsoft.com/office/powerpoint/2010/main" val="289399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822F25-AFE1-4C1F-B24F-C503035219BF}"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2383E-1E92-40A8-915B-F363CD52110A}" type="slidenum">
              <a:rPr lang="en-US" smtClean="0"/>
              <a:t>‹#›</a:t>
            </a:fld>
            <a:endParaRPr lang="en-US"/>
          </a:p>
        </p:txBody>
      </p:sp>
    </p:spTree>
    <p:extLst>
      <p:ext uri="{BB962C8B-B14F-4D97-AF65-F5344CB8AC3E}">
        <p14:creationId xmlns:p14="http://schemas.microsoft.com/office/powerpoint/2010/main" val="179103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822F25-AFE1-4C1F-B24F-C503035219BF}"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2383E-1E92-40A8-915B-F363CD52110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12210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822F25-AFE1-4C1F-B24F-C503035219BF}"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2383E-1E92-40A8-915B-F363CD52110A}" type="slidenum">
              <a:rPr lang="en-US" smtClean="0"/>
              <a:t>‹#›</a:t>
            </a:fld>
            <a:endParaRPr lang="en-US"/>
          </a:p>
        </p:txBody>
      </p:sp>
    </p:spTree>
    <p:extLst>
      <p:ext uri="{BB962C8B-B14F-4D97-AF65-F5344CB8AC3E}">
        <p14:creationId xmlns:p14="http://schemas.microsoft.com/office/powerpoint/2010/main" val="2961231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822F25-AFE1-4C1F-B24F-C503035219BF}"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2383E-1E92-40A8-915B-F363CD52110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7275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822F25-AFE1-4C1F-B24F-C503035219BF}"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2383E-1E92-40A8-915B-F363CD52110A}" type="slidenum">
              <a:rPr lang="en-US" smtClean="0"/>
              <a:t>‹#›</a:t>
            </a:fld>
            <a:endParaRPr lang="en-US"/>
          </a:p>
        </p:txBody>
      </p:sp>
    </p:spTree>
    <p:extLst>
      <p:ext uri="{BB962C8B-B14F-4D97-AF65-F5344CB8AC3E}">
        <p14:creationId xmlns:p14="http://schemas.microsoft.com/office/powerpoint/2010/main" val="5347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822F25-AFE1-4C1F-B24F-C503035219BF}"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2383E-1E92-40A8-915B-F363CD52110A}" type="slidenum">
              <a:rPr lang="en-US" smtClean="0"/>
              <a:t>‹#›</a:t>
            </a:fld>
            <a:endParaRPr lang="en-US"/>
          </a:p>
        </p:txBody>
      </p:sp>
    </p:spTree>
    <p:extLst>
      <p:ext uri="{BB962C8B-B14F-4D97-AF65-F5344CB8AC3E}">
        <p14:creationId xmlns:p14="http://schemas.microsoft.com/office/powerpoint/2010/main" val="843034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822F25-AFE1-4C1F-B24F-C503035219BF}"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2383E-1E92-40A8-915B-F363CD52110A}" type="slidenum">
              <a:rPr lang="en-US" smtClean="0"/>
              <a:t>‹#›</a:t>
            </a:fld>
            <a:endParaRPr lang="en-US"/>
          </a:p>
        </p:txBody>
      </p:sp>
    </p:spTree>
    <p:extLst>
      <p:ext uri="{BB962C8B-B14F-4D97-AF65-F5344CB8AC3E}">
        <p14:creationId xmlns:p14="http://schemas.microsoft.com/office/powerpoint/2010/main" val="456760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822F25-AFE1-4C1F-B24F-C503035219BF}"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2383E-1E92-40A8-915B-F363CD52110A}" type="slidenum">
              <a:rPr lang="en-US" smtClean="0"/>
              <a:t>‹#›</a:t>
            </a:fld>
            <a:endParaRPr lang="en-US"/>
          </a:p>
        </p:txBody>
      </p:sp>
    </p:spTree>
    <p:extLst>
      <p:ext uri="{BB962C8B-B14F-4D97-AF65-F5344CB8AC3E}">
        <p14:creationId xmlns:p14="http://schemas.microsoft.com/office/powerpoint/2010/main" val="2881885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822F25-AFE1-4C1F-B24F-C503035219BF}"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2383E-1E92-40A8-915B-F363CD52110A}" type="slidenum">
              <a:rPr lang="en-US" smtClean="0"/>
              <a:t>‹#›</a:t>
            </a:fld>
            <a:endParaRPr lang="en-US"/>
          </a:p>
        </p:txBody>
      </p:sp>
    </p:spTree>
    <p:extLst>
      <p:ext uri="{BB962C8B-B14F-4D97-AF65-F5344CB8AC3E}">
        <p14:creationId xmlns:p14="http://schemas.microsoft.com/office/powerpoint/2010/main" val="170947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822F25-AFE1-4C1F-B24F-C503035219BF}"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2383E-1E92-40A8-915B-F363CD52110A}" type="slidenum">
              <a:rPr lang="en-US" smtClean="0"/>
              <a:t>‹#›</a:t>
            </a:fld>
            <a:endParaRPr lang="en-US"/>
          </a:p>
        </p:txBody>
      </p:sp>
    </p:spTree>
    <p:extLst>
      <p:ext uri="{BB962C8B-B14F-4D97-AF65-F5344CB8AC3E}">
        <p14:creationId xmlns:p14="http://schemas.microsoft.com/office/powerpoint/2010/main" val="305156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822F25-AFE1-4C1F-B24F-C503035219BF}" type="datetimeFigureOut">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22383E-1E92-40A8-915B-F363CD52110A}" type="slidenum">
              <a:rPr lang="en-US" smtClean="0"/>
              <a:t>‹#›</a:t>
            </a:fld>
            <a:endParaRPr lang="en-US"/>
          </a:p>
        </p:txBody>
      </p:sp>
    </p:spTree>
    <p:extLst>
      <p:ext uri="{BB962C8B-B14F-4D97-AF65-F5344CB8AC3E}">
        <p14:creationId xmlns:p14="http://schemas.microsoft.com/office/powerpoint/2010/main" val="384373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822F25-AFE1-4C1F-B24F-C503035219BF}" type="datetimeFigureOut">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22383E-1E92-40A8-915B-F363CD52110A}" type="slidenum">
              <a:rPr lang="en-US" smtClean="0"/>
              <a:t>‹#›</a:t>
            </a:fld>
            <a:endParaRPr lang="en-US"/>
          </a:p>
        </p:txBody>
      </p:sp>
    </p:spTree>
    <p:extLst>
      <p:ext uri="{BB962C8B-B14F-4D97-AF65-F5344CB8AC3E}">
        <p14:creationId xmlns:p14="http://schemas.microsoft.com/office/powerpoint/2010/main" val="36650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22F25-AFE1-4C1F-B24F-C503035219BF}" type="datetimeFigureOut">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22383E-1E92-40A8-915B-F363CD52110A}" type="slidenum">
              <a:rPr lang="en-US" smtClean="0"/>
              <a:t>‹#›</a:t>
            </a:fld>
            <a:endParaRPr lang="en-US"/>
          </a:p>
        </p:txBody>
      </p:sp>
    </p:spTree>
    <p:extLst>
      <p:ext uri="{BB962C8B-B14F-4D97-AF65-F5344CB8AC3E}">
        <p14:creationId xmlns:p14="http://schemas.microsoft.com/office/powerpoint/2010/main" val="2334354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822F25-AFE1-4C1F-B24F-C503035219BF}"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2383E-1E92-40A8-915B-F363CD52110A}" type="slidenum">
              <a:rPr lang="en-US" smtClean="0"/>
              <a:t>‹#›</a:t>
            </a:fld>
            <a:endParaRPr lang="en-US"/>
          </a:p>
        </p:txBody>
      </p:sp>
    </p:spTree>
    <p:extLst>
      <p:ext uri="{BB962C8B-B14F-4D97-AF65-F5344CB8AC3E}">
        <p14:creationId xmlns:p14="http://schemas.microsoft.com/office/powerpoint/2010/main" val="2098277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2383E-1E92-40A8-915B-F363CD52110A}" type="slidenum">
              <a:rPr lang="en-US" smtClean="0"/>
              <a:t>‹#›</a:t>
            </a:fld>
            <a:endParaRPr lang="en-US"/>
          </a:p>
        </p:txBody>
      </p:sp>
      <p:sp>
        <p:nvSpPr>
          <p:cNvPr id="5" name="Date Placeholder 4"/>
          <p:cNvSpPr>
            <a:spLocks noGrp="1"/>
          </p:cNvSpPr>
          <p:nvPr>
            <p:ph type="dt" sz="half" idx="10"/>
          </p:nvPr>
        </p:nvSpPr>
        <p:spPr/>
        <p:txBody>
          <a:bodyPr/>
          <a:lstStyle/>
          <a:p>
            <a:fld id="{D2822F25-AFE1-4C1F-B24F-C503035219BF}" type="datetimeFigureOut">
              <a:rPr lang="en-US" smtClean="0"/>
              <a:t>2/19/2019</a:t>
            </a:fld>
            <a:endParaRPr lang="en-US"/>
          </a:p>
        </p:txBody>
      </p:sp>
    </p:spTree>
    <p:extLst>
      <p:ext uri="{BB962C8B-B14F-4D97-AF65-F5344CB8AC3E}">
        <p14:creationId xmlns:p14="http://schemas.microsoft.com/office/powerpoint/2010/main" val="245727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D401DF-8E24-4753-A104-9B20E91B7041}" type="datetimeFigureOut">
              <a:rPr lang="en-US" smtClean="0"/>
              <a:t>2/19/2019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AF6AD6-6CEE-4026-BD65-93E9364758BB}" type="slidenum">
              <a:rPr lang="en-US" smtClean="0"/>
              <a:t>‹#›</a:t>
            </a:fld>
            <a:endParaRPr lang="en-US"/>
          </a:p>
        </p:txBody>
      </p:sp>
    </p:spTree>
    <p:extLst>
      <p:ext uri="{BB962C8B-B14F-4D97-AF65-F5344CB8AC3E}">
        <p14:creationId xmlns:p14="http://schemas.microsoft.com/office/powerpoint/2010/main" val="14613654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22353-3662-4249-B4E0-C52C1840A212}"/>
              </a:ext>
            </a:extLst>
          </p:cNvPr>
          <p:cNvSpPr>
            <a:spLocks noGrp="1"/>
          </p:cNvSpPr>
          <p:nvPr>
            <p:ph type="ctrTitle"/>
          </p:nvPr>
        </p:nvSpPr>
        <p:spPr/>
        <p:txBody>
          <a:bodyPr/>
          <a:lstStyle/>
          <a:p>
            <a:r>
              <a:rPr lang="en-US" dirty="0"/>
              <a:t>AEDC Strategic Vision </a:t>
            </a:r>
          </a:p>
        </p:txBody>
      </p:sp>
      <p:sp>
        <p:nvSpPr>
          <p:cNvPr id="3" name="Subtitle 2">
            <a:extLst>
              <a:ext uri="{FF2B5EF4-FFF2-40B4-BE49-F238E27FC236}">
                <a16:creationId xmlns:a16="http://schemas.microsoft.com/office/drawing/2014/main" id="{F30E52EF-97FB-4BD4-B3DB-67D8804A97BA}"/>
              </a:ext>
            </a:extLst>
          </p:cNvPr>
          <p:cNvSpPr>
            <a:spLocks noGrp="1"/>
          </p:cNvSpPr>
          <p:nvPr>
            <p:ph type="subTitle" idx="1"/>
          </p:nvPr>
        </p:nvSpPr>
        <p:spPr/>
        <p:txBody>
          <a:bodyPr/>
          <a:lstStyle/>
          <a:p>
            <a:r>
              <a:rPr lang="en-US" dirty="0"/>
              <a:t>Anchorage’s Economic Future</a:t>
            </a:r>
          </a:p>
        </p:txBody>
      </p:sp>
      <p:pic>
        <p:nvPicPr>
          <p:cNvPr id="5" name="Picture 4" descr="A close up of a logo&#10;&#10;Description automatically generated">
            <a:extLst>
              <a:ext uri="{FF2B5EF4-FFF2-40B4-BE49-F238E27FC236}">
                <a16:creationId xmlns:a16="http://schemas.microsoft.com/office/drawing/2014/main" id="{303C02D3-38A9-4A82-8260-AD9BFB425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887" y="489018"/>
            <a:ext cx="3948495" cy="1260158"/>
          </a:xfrm>
          <a:prstGeom prst="rect">
            <a:avLst/>
          </a:prstGeom>
        </p:spPr>
      </p:pic>
    </p:spTree>
    <p:extLst>
      <p:ext uri="{BB962C8B-B14F-4D97-AF65-F5344CB8AC3E}">
        <p14:creationId xmlns:p14="http://schemas.microsoft.com/office/powerpoint/2010/main" val="1889373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FDA5D84-6CB4-476D-AF7D-C41B5A298372}"/>
              </a:ext>
            </a:extLst>
          </p:cNvPr>
          <p:cNvSpPr>
            <a:spLocks noGrp="1"/>
          </p:cNvSpPr>
          <p:nvPr>
            <p:ph type="title"/>
          </p:nvPr>
        </p:nvSpPr>
        <p:spPr>
          <a:xfrm>
            <a:off x="673754" y="643467"/>
            <a:ext cx="4203045" cy="1375608"/>
          </a:xfrm>
        </p:spPr>
        <p:txBody>
          <a:bodyPr anchor="ctr">
            <a:normAutofit/>
          </a:bodyPr>
          <a:lstStyle/>
          <a:p>
            <a:pPr>
              <a:lnSpc>
                <a:spcPct val="90000"/>
              </a:lnSpc>
            </a:pPr>
            <a:r>
              <a:rPr lang="en-US" sz="3100" dirty="0">
                <a:solidFill>
                  <a:schemeClr val="bg1"/>
                </a:solidFill>
              </a:rPr>
              <a:t>Placemaking: </a:t>
            </a:r>
            <a:br>
              <a:rPr lang="en-US" sz="3100" dirty="0">
                <a:solidFill>
                  <a:schemeClr val="bg1"/>
                </a:solidFill>
              </a:rPr>
            </a:br>
            <a:r>
              <a:rPr lang="en-US" sz="3100" dirty="0">
                <a:solidFill>
                  <a:schemeClr val="bg1"/>
                </a:solidFill>
              </a:rPr>
              <a:t>the new model</a:t>
            </a:r>
          </a:p>
        </p:txBody>
      </p:sp>
      <p:sp>
        <p:nvSpPr>
          <p:cNvPr id="3" name="Content Placeholder 2">
            <a:extLst>
              <a:ext uri="{FF2B5EF4-FFF2-40B4-BE49-F238E27FC236}">
                <a16:creationId xmlns:a16="http://schemas.microsoft.com/office/drawing/2014/main" id="{D5924FFD-2E9D-457A-9E0E-E680EFD453A1}"/>
              </a:ext>
            </a:extLst>
          </p:cNvPr>
          <p:cNvSpPr>
            <a:spLocks noGrp="1"/>
          </p:cNvSpPr>
          <p:nvPr>
            <p:ph idx="1"/>
          </p:nvPr>
        </p:nvSpPr>
        <p:spPr>
          <a:xfrm>
            <a:off x="673754" y="2160590"/>
            <a:ext cx="3973943" cy="3440110"/>
          </a:xfrm>
        </p:spPr>
        <p:txBody>
          <a:bodyPr>
            <a:normAutofit/>
          </a:bodyPr>
          <a:lstStyle/>
          <a:p>
            <a:r>
              <a:rPr lang="en-US">
                <a:solidFill>
                  <a:schemeClr val="bg1"/>
                </a:solidFill>
              </a:rPr>
              <a:t>Talented professionals today choose where they want to live first, before they find a job, because place is a more important factor than any particular job</a:t>
            </a:r>
          </a:p>
          <a:p>
            <a:r>
              <a:rPr lang="en-US">
                <a:solidFill>
                  <a:schemeClr val="bg1"/>
                </a:solidFill>
              </a:rPr>
              <a:t>Cities must identify the characteristics that make them livable and lovable and invest in those to attract the talent they need to survive</a:t>
            </a:r>
            <a:endParaRPr lang="en-US" dirty="0">
              <a:solidFill>
                <a:schemeClr val="bg1"/>
              </a:solidFill>
            </a:endParaRPr>
          </a:p>
        </p:txBody>
      </p:sp>
      <p:sp>
        <p:nvSpPr>
          <p:cNvPr id="45" name="Isosceles Triangle 4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TextBox 6">
            <a:extLst>
              <a:ext uri="{FF2B5EF4-FFF2-40B4-BE49-F238E27FC236}">
                <a16:creationId xmlns:a16="http://schemas.microsoft.com/office/drawing/2014/main" id="{124BF624-E22D-48FA-B471-F44945B5EE2B}"/>
              </a:ext>
            </a:extLst>
          </p:cNvPr>
          <p:cNvSpPr txBox="1"/>
          <p:nvPr/>
        </p:nvSpPr>
        <p:spPr>
          <a:xfrm>
            <a:off x="6965750" y="458801"/>
            <a:ext cx="3977371" cy="369332"/>
          </a:xfrm>
          <a:prstGeom prst="rect">
            <a:avLst/>
          </a:prstGeom>
          <a:noFill/>
        </p:spPr>
        <p:txBody>
          <a:bodyPr wrap="none" rtlCol="0">
            <a:spAutoFit/>
          </a:bodyPr>
          <a:lstStyle/>
          <a:p>
            <a:r>
              <a:rPr lang="en-US" dirty="0"/>
              <a:t>What it takes to be the best place…</a:t>
            </a:r>
          </a:p>
        </p:txBody>
      </p:sp>
      <p:pic>
        <p:nvPicPr>
          <p:cNvPr id="10" name="Picture 9">
            <a:extLst>
              <a:ext uri="{FF2B5EF4-FFF2-40B4-BE49-F238E27FC236}">
                <a16:creationId xmlns:a16="http://schemas.microsoft.com/office/drawing/2014/main" id="{1769F3E6-1D20-491A-A8C6-6F66243D41E3}"/>
              </a:ext>
            </a:extLst>
          </p:cNvPr>
          <p:cNvPicPr>
            <a:picLocks noChangeAspect="1"/>
          </p:cNvPicPr>
          <p:nvPr/>
        </p:nvPicPr>
        <p:blipFill rotWithShape="1">
          <a:blip r:embed="rId2"/>
          <a:srcRect l="42803" t="23057" r="17500" b="8868"/>
          <a:stretch/>
        </p:blipFill>
        <p:spPr>
          <a:xfrm>
            <a:off x="5595447" y="880150"/>
            <a:ext cx="5721449" cy="5519049"/>
          </a:xfrm>
          <a:prstGeom prst="rect">
            <a:avLst/>
          </a:prstGeom>
        </p:spPr>
      </p:pic>
    </p:spTree>
    <p:extLst>
      <p:ext uri="{BB962C8B-B14F-4D97-AF65-F5344CB8AC3E}">
        <p14:creationId xmlns:p14="http://schemas.microsoft.com/office/powerpoint/2010/main" val="3560703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A41B-4F4A-432D-B941-E295388E4C92}"/>
              </a:ext>
            </a:extLst>
          </p:cNvPr>
          <p:cNvSpPr>
            <a:spLocks noGrp="1"/>
          </p:cNvSpPr>
          <p:nvPr>
            <p:ph type="title"/>
          </p:nvPr>
        </p:nvSpPr>
        <p:spPr>
          <a:xfrm>
            <a:off x="676746" y="609600"/>
            <a:ext cx="3729076" cy="1320800"/>
          </a:xfrm>
        </p:spPr>
        <p:txBody>
          <a:bodyPr anchor="ctr">
            <a:normAutofit/>
          </a:bodyPr>
          <a:lstStyle/>
          <a:p>
            <a:r>
              <a:rPr lang="en-US" dirty="0">
                <a:latin typeface="Tw Cen MT" panose="020B0602020104020603" pitchFamily="34" charset="0"/>
              </a:rPr>
              <a:t>Placemaking in Anchorage</a:t>
            </a:r>
          </a:p>
        </p:txBody>
      </p:sp>
      <p:sp>
        <p:nvSpPr>
          <p:cNvPr id="3" name="Content Placeholder 2">
            <a:extLst>
              <a:ext uri="{FF2B5EF4-FFF2-40B4-BE49-F238E27FC236}">
                <a16:creationId xmlns:a16="http://schemas.microsoft.com/office/drawing/2014/main" id="{A85CE73F-5A79-4FAF-BDD2-23AB5900B0F9}"/>
              </a:ext>
            </a:extLst>
          </p:cNvPr>
          <p:cNvSpPr>
            <a:spLocks noGrp="1"/>
          </p:cNvSpPr>
          <p:nvPr>
            <p:ph idx="1"/>
          </p:nvPr>
        </p:nvSpPr>
        <p:spPr>
          <a:xfrm>
            <a:off x="685167" y="2160589"/>
            <a:ext cx="3720916" cy="3560733"/>
          </a:xfrm>
        </p:spPr>
        <p:txBody>
          <a:bodyPr>
            <a:normAutofit/>
          </a:bodyPr>
          <a:lstStyle/>
          <a:p>
            <a:pPr marL="0" indent="0">
              <a:buNone/>
            </a:pPr>
            <a:endParaRPr lang="en-US"/>
          </a:p>
          <a:p>
            <a:pPr marL="0" indent="0">
              <a:buNone/>
            </a:pPr>
            <a:r>
              <a:rPr lang="en-US"/>
              <a:t>The old model of economic development, relying on low taxes and a business-friendly regulatory environment, was and is not enough to attract new investment to Anchorage. In 2010, our Board recognized that in today's economy, business chases talent, and talent chases place.</a:t>
            </a:r>
          </a:p>
          <a:p>
            <a:endParaRPr lang="en-US"/>
          </a:p>
        </p:txBody>
      </p:sp>
      <p:pic>
        <p:nvPicPr>
          <p:cNvPr id="7" name="Picture 6">
            <a:extLst>
              <a:ext uri="{FF2B5EF4-FFF2-40B4-BE49-F238E27FC236}">
                <a16:creationId xmlns:a16="http://schemas.microsoft.com/office/drawing/2014/main" id="{EEA638E3-498F-40BD-9AC8-0200445CEA05}"/>
              </a:ext>
            </a:extLst>
          </p:cNvPr>
          <p:cNvPicPr>
            <a:picLocks noChangeAspect="1"/>
          </p:cNvPicPr>
          <p:nvPr/>
        </p:nvPicPr>
        <p:blipFill rotWithShape="1">
          <a:blip r:embed="rId2">
            <a:extLst>
              <a:ext uri="{28A0092B-C50C-407E-A947-70E740481C1C}">
                <a14:useLocalDpi xmlns:a14="http://schemas.microsoft.com/office/drawing/2010/main" val="0"/>
              </a:ext>
            </a:extLst>
          </a:blip>
          <a:srcRect r="3766" b="-2"/>
          <a:stretch/>
        </p:blipFill>
        <p:spPr>
          <a:xfrm>
            <a:off x="4654035" y="785250"/>
            <a:ext cx="4602747" cy="4782967"/>
          </a:xfrm>
          <a:prstGeom prst="rect">
            <a:avLst/>
          </a:prstGeom>
        </p:spPr>
      </p:pic>
    </p:spTree>
    <p:extLst>
      <p:ext uri="{BB962C8B-B14F-4D97-AF65-F5344CB8AC3E}">
        <p14:creationId xmlns:p14="http://schemas.microsoft.com/office/powerpoint/2010/main" val="3270686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A41B-4F4A-432D-B941-E295388E4C92}"/>
              </a:ext>
            </a:extLst>
          </p:cNvPr>
          <p:cNvSpPr>
            <a:spLocks noGrp="1"/>
          </p:cNvSpPr>
          <p:nvPr>
            <p:ph type="title"/>
          </p:nvPr>
        </p:nvSpPr>
        <p:spPr>
          <a:xfrm>
            <a:off x="676746" y="609600"/>
            <a:ext cx="3729076" cy="1320800"/>
          </a:xfrm>
        </p:spPr>
        <p:txBody>
          <a:bodyPr anchor="ctr">
            <a:normAutofit/>
          </a:bodyPr>
          <a:lstStyle/>
          <a:p>
            <a:r>
              <a:rPr lang="en-US">
                <a:latin typeface="Tw Cen MT" panose="020B0602020104020603" pitchFamily="34" charset="0"/>
              </a:rPr>
              <a:t>Where we started</a:t>
            </a:r>
            <a:endParaRPr lang="en-US" dirty="0">
              <a:latin typeface="Tw Cen MT" panose="020B0602020104020603" pitchFamily="34" charset="0"/>
            </a:endParaRPr>
          </a:p>
        </p:txBody>
      </p:sp>
      <p:sp>
        <p:nvSpPr>
          <p:cNvPr id="3" name="Content Placeholder 2">
            <a:extLst>
              <a:ext uri="{FF2B5EF4-FFF2-40B4-BE49-F238E27FC236}">
                <a16:creationId xmlns:a16="http://schemas.microsoft.com/office/drawing/2014/main" id="{A85CE73F-5A79-4FAF-BDD2-23AB5900B0F9}"/>
              </a:ext>
            </a:extLst>
          </p:cNvPr>
          <p:cNvSpPr>
            <a:spLocks noGrp="1"/>
          </p:cNvSpPr>
          <p:nvPr>
            <p:ph idx="1"/>
          </p:nvPr>
        </p:nvSpPr>
        <p:spPr>
          <a:xfrm>
            <a:off x="685167" y="2160589"/>
            <a:ext cx="3720916" cy="3560733"/>
          </a:xfrm>
        </p:spPr>
        <p:txBody>
          <a:bodyPr>
            <a:normAutofit/>
          </a:bodyPr>
          <a:lstStyle/>
          <a:p>
            <a:pPr marL="0" indent="0">
              <a:buNone/>
            </a:pPr>
            <a:r>
              <a:rPr lang="en-US" sz="2200" dirty="0"/>
              <a:t>Live. Work. Play. was born as a placemaking initiative to improve livability in Anchorage, ultimately making the city a destination for talented professionals and the business investment that chases them.</a:t>
            </a:r>
          </a:p>
          <a:p>
            <a:endParaRPr lang="en-US" dirty="0"/>
          </a:p>
        </p:txBody>
      </p:sp>
      <p:pic>
        <p:nvPicPr>
          <p:cNvPr id="10" name="Picture 9">
            <a:extLst>
              <a:ext uri="{FF2B5EF4-FFF2-40B4-BE49-F238E27FC236}">
                <a16:creationId xmlns:a16="http://schemas.microsoft.com/office/drawing/2014/main" id="{D180BDB0-E90E-4D2F-AB33-88F27E7510B3}"/>
              </a:ext>
            </a:extLst>
          </p:cNvPr>
          <p:cNvPicPr>
            <a:picLocks noChangeAspect="1"/>
          </p:cNvPicPr>
          <p:nvPr/>
        </p:nvPicPr>
        <p:blipFill rotWithShape="1">
          <a:blip r:embed="rId2"/>
          <a:srcRect l="25561" t="26621" r="43750" b="19864"/>
          <a:stretch/>
        </p:blipFill>
        <p:spPr>
          <a:xfrm>
            <a:off x="4654035" y="919364"/>
            <a:ext cx="4602747" cy="4514739"/>
          </a:xfrm>
          <a:prstGeom prst="rect">
            <a:avLst/>
          </a:prstGeom>
        </p:spPr>
      </p:pic>
    </p:spTree>
    <p:extLst>
      <p:ext uri="{BB962C8B-B14F-4D97-AF65-F5344CB8AC3E}">
        <p14:creationId xmlns:p14="http://schemas.microsoft.com/office/powerpoint/2010/main" val="2721962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A41B-4F4A-432D-B941-E295388E4C92}"/>
              </a:ext>
            </a:extLst>
          </p:cNvPr>
          <p:cNvSpPr>
            <a:spLocks noGrp="1"/>
          </p:cNvSpPr>
          <p:nvPr>
            <p:ph type="title"/>
          </p:nvPr>
        </p:nvSpPr>
        <p:spPr>
          <a:xfrm>
            <a:off x="6090445" y="609600"/>
            <a:ext cx="3183556" cy="1320800"/>
          </a:xfrm>
        </p:spPr>
        <p:txBody>
          <a:bodyPr anchor="ctr">
            <a:normAutofit/>
          </a:bodyPr>
          <a:lstStyle/>
          <a:p>
            <a:r>
              <a:rPr lang="en-US" dirty="0">
                <a:latin typeface="Tw Cen MT" panose="020B0602020104020603" pitchFamily="34" charset="0"/>
              </a:rPr>
              <a:t>Progress to date</a:t>
            </a:r>
          </a:p>
        </p:txBody>
      </p:sp>
      <p:sp>
        <p:nvSpPr>
          <p:cNvPr id="3" name="Content Placeholder 2">
            <a:extLst>
              <a:ext uri="{FF2B5EF4-FFF2-40B4-BE49-F238E27FC236}">
                <a16:creationId xmlns:a16="http://schemas.microsoft.com/office/drawing/2014/main" id="{A85CE73F-5A79-4FAF-BDD2-23AB5900B0F9}"/>
              </a:ext>
            </a:extLst>
          </p:cNvPr>
          <p:cNvSpPr>
            <a:spLocks noGrp="1"/>
          </p:cNvSpPr>
          <p:nvPr>
            <p:ph idx="1"/>
          </p:nvPr>
        </p:nvSpPr>
        <p:spPr>
          <a:xfrm>
            <a:off x="6094410" y="2160589"/>
            <a:ext cx="3176589" cy="3880773"/>
          </a:xfrm>
        </p:spPr>
        <p:txBody>
          <a:bodyPr>
            <a:normAutofit/>
          </a:bodyPr>
          <a:lstStyle/>
          <a:p>
            <a:pPr marL="0" indent="0">
              <a:buNone/>
            </a:pPr>
            <a:r>
              <a:rPr lang="en-US"/>
              <a:t>Lack of new investment in Anchorage continues because of perceived fundamental issues in the "product" that we are offering: a city with quality of life issues making us uncompetitive with cities of similar size and climate, such as Boise, ID, Bozeman, MT, Bend, OR.</a:t>
            </a:r>
          </a:p>
          <a:p>
            <a:endParaRPr lang="en-US"/>
          </a:p>
        </p:txBody>
      </p:sp>
      <p:pic>
        <p:nvPicPr>
          <p:cNvPr id="5" name="Picture 4">
            <a:extLst>
              <a:ext uri="{FF2B5EF4-FFF2-40B4-BE49-F238E27FC236}">
                <a16:creationId xmlns:a16="http://schemas.microsoft.com/office/drawing/2014/main" id="{8C552078-F551-477F-A6B2-D7423C169384}"/>
              </a:ext>
            </a:extLst>
          </p:cNvPr>
          <p:cNvPicPr>
            <a:picLocks noChangeAspect="1"/>
          </p:cNvPicPr>
          <p:nvPr/>
        </p:nvPicPr>
        <p:blipFill rotWithShape="1">
          <a:blip r:embed="rId2"/>
          <a:srcRect l="25485" t="26621" r="43826" b="19864"/>
          <a:stretch/>
        </p:blipFill>
        <p:spPr>
          <a:xfrm>
            <a:off x="799814" y="940090"/>
            <a:ext cx="5062993" cy="4966185"/>
          </a:xfrm>
          <a:prstGeom prst="rect">
            <a:avLst/>
          </a:prstGeom>
        </p:spPr>
      </p:pic>
    </p:spTree>
    <p:extLst>
      <p:ext uri="{BB962C8B-B14F-4D97-AF65-F5344CB8AC3E}">
        <p14:creationId xmlns:p14="http://schemas.microsoft.com/office/powerpoint/2010/main" val="1288117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A41B-4F4A-432D-B941-E295388E4C92}"/>
              </a:ext>
            </a:extLst>
          </p:cNvPr>
          <p:cNvSpPr>
            <a:spLocks noGrp="1"/>
          </p:cNvSpPr>
          <p:nvPr>
            <p:ph type="title"/>
          </p:nvPr>
        </p:nvSpPr>
        <p:spPr>
          <a:xfrm>
            <a:off x="5536734" y="609600"/>
            <a:ext cx="3737268" cy="1320800"/>
          </a:xfrm>
        </p:spPr>
        <p:txBody>
          <a:bodyPr>
            <a:normAutofit/>
          </a:bodyPr>
          <a:lstStyle/>
          <a:p>
            <a:r>
              <a:rPr lang="en-US" dirty="0">
                <a:latin typeface="Tw Cen MT" panose="020B0602020104020603" pitchFamily="34" charset="0"/>
              </a:rPr>
              <a:t>Case study: Boise</a:t>
            </a:r>
          </a:p>
        </p:txBody>
      </p:sp>
      <p:sp>
        <p:nvSpPr>
          <p:cNvPr id="3" name="Content Placeholder 2">
            <a:extLst>
              <a:ext uri="{FF2B5EF4-FFF2-40B4-BE49-F238E27FC236}">
                <a16:creationId xmlns:a16="http://schemas.microsoft.com/office/drawing/2014/main" id="{A85CE73F-5A79-4FAF-BDD2-23AB5900B0F9}"/>
              </a:ext>
            </a:extLst>
          </p:cNvPr>
          <p:cNvSpPr>
            <a:spLocks noGrp="1"/>
          </p:cNvSpPr>
          <p:nvPr>
            <p:ph idx="1"/>
          </p:nvPr>
        </p:nvSpPr>
        <p:spPr>
          <a:xfrm>
            <a:off x="5209563" y="2160589"/>
            <a:ext cx="4064439" cy="3880773"/>
          </a:xfrm>
        </p:spPr>
        <p:txBody>
          <a:bodyPr>
            <a:normAutofit/>
          </a:bodyPr>
          <a:lstStyle/>
          <a:p>
            <a:r>
              <a:rPr lang="en-US" dirty="0"/>
              <a:t>Major public investments in “complete streets” downtown, walkability and bikability year round, public art, and outdoor recreation infrastructure</a:t>
            </a:r>
          </a:p>
          <a:p>
            <a:r>
              <a:rPr lang="en-US" dirty="0"/>
              <a:t>Home to Boise State University, the city has continued to attract major regional tech companies, agribusiness, and entrepreneurship because of the access to an urban lifestyle with outdoor perks, such as skiing, fishing, hiking, and cycling</a:t>
            </a:r>
          </a:p>
          <a:p>
            <a:endParaRPr lang="en-US" dirty="0"/>
          </a:p>
        </p:txBody>
      </p:sp>
      <p:pic>
        <p:nvPicPr>
          <p:cNvPr id="6" name="Picture 5" descr="A group of people walking on a city street&#10;&#10;Description automatically generated">
            <a:extLst>
              <a:ext uri="{FF2B5EF4-FFF2-40B4-BE49-F238E27FC236}">
                <a16:creationId xmlns:a16="http://schemas.microsoft.com/office/drawing/2014/main" id="{CEEF55AA-1210-4AE9-B860-AF7A332E77B9}"/>
              </a:ext>
            </a:extLst>
          </p:cNvPr>
          <p:cNvPicPr>
            <a:picLocks noChangeAspect="1"/>
          </p:cNvPicPr>
          <p:nvPr/>
        </p:nvPicPr>
        <p:blipFill rotWithShape="1">
          <a:blip r:embed="rId2">
            <a:extLst>
              <a:ext uri="{28A0092B-C50C-407E-A947-70E740481C1C}">
                <a14:useLocalDpi xmlns:a14="http://schemas.microsoft.com/office/drawing/2010/main" val="0"/>
              </a:ext>
            </a:extLst>
          </a:blip>
          <a:srcRect l="20920" r="26569" b="-2"/>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4" name="Isosceles Triangle 3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57935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A41B-4F4A-432D-B941-E295388E4C92}"/>
              </a:ext>
            </a:extLst>
          </p:cNvPr>
          <p:cNvSpPr>
            <a:spLocks noGrp="1"/>
          </p:cNvSpPr>
          <p:nvPr>
            <p:ph type="title"/>
          </p:nvPr>
        </p:nvSpPr>
        <p:spPr>
          <a:xfrm>
            <a:off x="5536734" y="609600"/>
            <a:ext cx="3737268" cy="1320800"/>
          </a:xfrm>
        </p:spPr>
        <p:txBody>
          <a:bodyPr>
            <a:normAutofit/>
          </a:bodyPr>
          <a:lstStyle/>
          <a:p>
            <a:r>
              <a:rPr lang="en-US" dirty="0">
                <a:latin typeface="Tw Cen MT" panose="020B0602020104020603" pitchFamily="34" charset="0"/>
              </a:rPr>
              <a:t>Case study: Oklahoma City</a:t>
            </a:r>
          </a:p>
        </p:txBody>
      </p:sp>
      <p:sp>
        <p:nvSpPr>
          <p:cNvPr id="3" name="Content Placeholder 2">
            <a:extLst>
              <a:ext uri="{FF2B5EF4-FFF2-40B4-BE49-F238E27FC236}">
                <a16:creationId xmlns:a16="http://schemas.microsoft.com/office/drawing/2014/main" id="{A85CE73F-5A79-4FAF-BDD2-23AB5900B0F9}"/>
              </a:ext>
            </a:extLst>
          </p:cNvPr>
          <p:cNvSpPr>
            <a:spLocks noGrp="1"/>
          </p:cNvSpPr>
          <p:nvPr>
            <p:ph idx="1"/>
          </p:nvPr>
        </p:nvSpPr>
        <p:spPr>
          <a:xfrm>
            <a:off x="5209563" y="2160589"/>
            <a:ext cx="4064439" cy="3880773"/>
          </a:xfrm>
        </p:spPr>
        <p:txBody>
          <a:bodyPr>
            <a:normAutofit/>
          </a:bodyPr>
          <a:lstStyle/>
          <a:p>
            <a:r>
              <a:rPr lang="en-US" dirty="0"/>
              <a:t>Introduced a 1% sales tax to exclusively fund public improvement projects, including a new sports stadium, walkable canal district, electric trolley downtown, and housing incentives</a:t>
            </a:r>
          </a:p>
          <a:p>
            <a:r>
              <a:rPr lang="en-US" dirty="0"/>
              <a:t>An alliance of business associations and investors created a list of priority funding projects, known as MAPS, and proposed the ballot initiative after OKC lost a multi-hundred million dollar investment opportunity</a:t>
            </a:r>
          </a:p>
          <a:p>
            <a:endParaRPr lang="en-US" dirty="0"/>
          </a:p>
        </p:txBody>
      </p:sp>
      <p:pic>
        <p:nvPicPr>
          <p:cNvPr id="5" name="Picture 4" descr="A picture containing sky, outdoor, building, train&#10;&#10;Description automatically generated">
            <a:extLst>
              <a:ext uri="{FF2B5EF4-FFF2-40B4-BE49-F238E27FC236}">
                <a16:creationId xmlns:a16="http://schemas.microsoft.com/office/drawing/2014/main" id="{76B2B7A9-3CB4-4064-9BAC-EF7BB1867DCD}"/>
              </a:ext>
            </a:extLst>
          </p:cNvPr>
          <p:cNvPicPr>
            <a:picLocks noChangeAspect="1"/>
          </p:cNvPicPr>
          <p:nvPr/>
        </p:nvPicPr>
        <p:blipFill rotWithShape="1">
          <a:blip r:embed="rId2">
            <a:extLst>
              <a:ext uri="{28A0092B-C50C-407E-A947-70E740481C1C}">
                <a14:useLocalDpi xmlns:a14="http://schemas.microsoft.com/office/drawing/2010/main" val="0"/>
              </a:ext>
            </a:extLst>
          </a:blip>
          <a:srcRect l="15270" r="26911" b="2"/>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21820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1BD44D4-2A05-405E-8C87-0FD0199B247C}"/>
              </a:ext>
            </a:extLst>
          </p:cNvPr>
          <p:cNvSpPr>
            <a:spLocks noGrp="1"/>
          </p:cNvSpPr>
          <p:nvPr>
            <p:ph type="title"/>
          </p:nvPr>
        </p:nvSpPr>
        <p:spPr>
          <a:xfrm>
            <a:off x="673754" y="643467"/>
            <a:ext cx="4203045" cy="1375608"/>
          </a:xfrm>
        </p:spPr>
        <p:txBody>
          <a:bodyPr anchor="ctr">
            <a:normAutofit/>
          </a:bodyPr>
          <a:lstStyle/>
          <a:p>
            <a:r>
              <a:rPr lang="en-US" sz="3300">
                <a:solidFill>
                  <a:schemeClr val="bg1"/>
                </a:solidFill>
              </a:rPr>
              <a:t>What do these cities have in common?</a:t>
            </a:r>
          </a:p>
        </p:txBody>
      </p:sp>
      <p:sp>
        <p:nvSpPr>
          <p:cNvPr id="3" name="Content Placeholder 2">
            <a:extLst>
              <a:ext uri="{FF2B5EF4-FFF2-40B4-BE49-F238E27FC236}">
                <a16:creationId xmlns:a16="http://schemas.microsoft.com/office/drawing/2014/main" id="{7B65A225-2B9B-4284-98B1-8B12FAB27161}"/>
              </a:ext>
            </a:extLst>
          </p:cNvPr>
          <p:cNvSpPr>
            <a:spLocks noGrp="1"/>
          </p:cNvSpPr>
          <p:nvPr>
            <p:ph idx="1"/>
          </p:nvPr>
        </p:nvSpPr>
        <p:spPr>
          <a:xfrm>
            <a:off x="673754" y="2160590"/>
            <a:ext cx="3973943" cy="3440110"/>
          </a:xfrm>
        </p:spPr>
        <p:txBody>
          <a:bodyPr>
            <a:normAutofit/>
          </a:bodyPr>
          <a:lstStyle/>
          <a:p>
            <a:r>
              <a:rPr lang="en-US" b="1" dirty="0">
                <a:solidFill>
                  <a:schemeClr val="bg1"/>
                </a:solidFill>
              </a:rPr>
              <a:t>Public investment </a:t>
            </a:r>
            <a:r>
              <a:rPr lang="en-US" dirty="0">
                <a:solidFill>
                  <a:schemeClr val="bg1"/>
                </a:solidFill>
              </a:rPr>
              <a:t>in a sense of “place”</a:t>
            </a:r>
          </a:p>
          <a:p>
            <a:r>
              <a:rPr lang="en-US" dirty="0">
                <a:solidFill>
                  <a:schemeClr val="bg1"/>
                </a:solidFill>
              </a:rPr>
              <a:t>Support and interconnection with </a:t>
            </a:r>
            <a:r>
              <a:rPr lang="en-US" b="1" dirty="0">
                <a:solidFill>
                  <a:schemeClr val="bg1"/>
                </a:solidFill>
              </a:rPr>
              <a:t>public universities</a:t>
            </a:r>
          </a:p>
          <a:p>
            <a:r>
              <a:rPr lang="en-US" dirty="0">
                <a:solidFill>
                  <a:schemeClr val="bg1"/>
                </a:solidFill>
              </a:rPr>
              <a:t>Vibrancy, arts, culture and housing </a:t>
            </a:r>
            <a:r>
              <a:rPr lang="en-US" b="1" dirty="0">
                <a:solidFill>
                  <a:schemeClr val="bg1"/>
                </a:solidFill>
              </a:rPr>
              <a:t>downtown</a:t>
            </a:r>
            <a:r>
              <a:rPr lang="en-US" dirty="0">
                <a:solidFill>
                  <a:schemeClr val="bg1"/>
                </a:solidFill>
              </a:rPr>
              <a:t> with robust transportation options</a:t>
            </a:r>
          </a:p>
          <a:p>
            <a:r>
              <a:rPr lang="en-US" dirty="0">
                <a:solidFill>
                  <a:schemeClr val="bg1"/>
                </a:solidFill>
              </a:rPr>
              <a:t>Easily accessible </a:t>
            </a:r>
            <a:r>
              <a:rPr lang="en-US" b="1" dirty="0">
                <a:solidFill>
                  <a:schemeClr val="bg1"/>
                </a:solidFill>
              </a:rPr>
              <a:t>outdoor recreation </a:t>
            </a:r>
            <a:r>
              <a:rPr lang="en-US" dirty="0">
                <a:solidFill>
                  <a:schemeClr val="bg1"/>
                </a:solidFill>
              </a:rPr>
              <a:t>opportunities</a:t>
            </a:r>
          </a:p>
        </p:txBody>
      </p:sp>
      <p:pic>
        <p:nvPicPr>
          <p:cNvPr id="7" name="Graphic 6" descr="City">
            <a:extLst>
              <a:ext uri="{FF2B5EF4-FFF2-40B4-BE49-F238E27FC236}">
                <a16:creationId xmlns:a16="http://schemas.microsoft.com/office/drawing/2014/main" id="{6366A053-9827-43A3-A29F-DEBCC51FE4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7616" y="972608"/>
            <a:ext cx="4900269" cy="4900269"/>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406836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A13C5432-6672-46F6-A949-306A0C51CD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1" name="Freeform 14">
              <a:extLst>
                <a:ext uri="{FF2B5EF4-FFF2-40B4-BE49-F238E27FC236}">
                  <a16:creationId xmlns:a16="http://schemas.microsoft.com/office/drawing/2014/main" id="{748B31E8-DAC6-4331-8386-FF58C8EA61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2" name="Straight Connector 111">
              <a:extLst>
                <a:ext uri="{FF2B5EF4-FFF2-40B4-BE49-F238E27FC236}">
                  <a16:creationId xmlns:a16="http://schemas.microsoft.com/office/drawing/2014/main" id="{CD59B3FC-25D3-488E-A1B2-2F8C7E417B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46F2E580-2026-4FCA-89C2-5B075781F8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4" name="Rectangle 23">
              <a:extLst>
                <a:ext uri="{FF2B5EF4-FFF2-40B4-BE49-F238E27FC236}">
                  <a16:creationId xmlns:a16="http://schemas.microsoft.com/office/drawing/2014/main" id="{BB81B2A1-3E60-4D61-AAC8-1B3FBD418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Rectangle 25">
              <a:extLst>
                <a:ext uri="{FF2B5EF4-FFF2-40B4-BE49-F238E27FC236}">
                  <a16:creationId xmlns:a16="http://schemas.microsoft.com/office/drawing/2014/main" id="{33DB1607-DA87-4633-A463-06F8528C4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6" name="Isosceles Triangle 115">
              <a:extLst>
                <a:ext uri="{FF2B5EF4-FFF2-40B4-BE49-F238E27FC236}">
                  <a16:creationId xmlns:a16="http://schemas.microsoft.com/office/drawing/2014/main" id="{A901D6A0-A75C-4E97-9890-03FD4B266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7" name="Rectangle 27">
              <a:extLst>
                <a:ext uri="{FF2B5EF4-FFF2-40B4-BE49-F238E27FC236}">
                  <a16:creationId xmlns:a16="http://schemas.microsoft.com/office/drawing/2014/main" id="{053603B4-A67B-407A-87C5-130820BAE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8" name="Rectangle 28">
              <a:extLst>
                <a:ext uri="{FF2B5EF4-FFF2-40B4-BE49-F238E27FC236}">
                  <a16:creationId xmlns:a16="http://schemas.microsoft.com/office/drawing/2014/main" id="{368A30BB-02D2-4588-AC48-DA341B49C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Rectangle 29">
              <a:extLst>
                <a:ext uri="{FF2B5EF4-FFF2-40B4-BE49-F238E27FC236}">
                  <a16:creationId xmlns:a16="http://schemas.microsoft.com/office/drawing/2014/main" id="{26F19370-4474-42AB-BE69-F72E658F55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0" name="Isosceles Triangle 119">
              <a:extLst>
                <a:ext uri="{FF2B5EF4-FFF2-40B4-BE49-F238E27FC236}">
                  <a16:creationId xmlns:a16="http://schemas.microsoft.com/office/drawing/2014/main" id="{8A1C6EF0-AB3B-4DBC-ABC9-A89FB2ABF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049DCD6-1872-4B3C-AB9F-BCA897A7B540}"/>
              </a:ext>
            </a:extLst>
          </p:cNvPr>
          <p:cNvSpPr>
            <a:spLocks noGrp="1"/>
          </p:cNvSpPr>
          <p:nvPr>
            <p:ph type="title"/>
          </p:nvPr>
        </p:nvSpPr>
        <p:spPr>
          <a:xfrm>
            <a:off x="6108790" y="2232539"/>
            <a:ext cx="3165212" cy="2339460"/>
          </a:xfrm>
        </p:spPr>
        <p:txBody>
          <a:bodyPr vert="horz" lIns="91440" tIns="45720" rIns="91440" bIns="45720" rtlCol="0" anchor="b">
            <a:normAutofit/>
          </a:bodyPr>
          <a:lstStyle/>
          <a:p>
            <a:pPr algn="r">
              <a:lnSpc>
                <a:spcPct val="90000"/>
              </a:lnSpc>
            </a:pPr>
            <a:r>
              <a:rPr lang="en-US" sz="2400"/>
              <a:t>Anchorage’s last major public investment initiatives were Project 80s </a:t>
            </a:r>
            <a:br>
              <a:rPr lang="en-US" sz="2400"/>
            </a:br>
            <a:r>
              <a:rPr lang="en-US" sz="2400"/>
              <a:t>and the </a:t>
            </a:r>
            <a:br>
              <a:rPr lang="en-US" sz="2400"/>
            </a:br>
            <a:r>
              <a:rPr lang="en-US" sz="2400"/>
              <a:t>Dena’ina Center</a:t>
            </a:r>
          </a:p>
        </p:txBody>
      </p:sp>
      <p:pic>
        <p:nvPicPr>
          <p:cNvPr id="10" name="Picture 9" descr="A store front at night&#10;&#10;Description automatically generated">
            <a:extLst>
              <a:ext uri="{FF2B5EF4-FFF2-40B4-BE49-F238E27FC236}">
                <a16:creationId xmlns:a16="http://schemas.microsoft.com/office/drawing/2014/main" id="{C7D181C7-C6E2-4CCE-9768-B1968A9F5A03}"/>
              </a:ext>
            </a:extLst>
          </p:cNvPr>
          <p:cNvPicPr>
            <a:picLocks noChangeAspect="1"/>
          </p:cNvPicPr>
          <p:nvPr/>
        </p:nvPicPr>
        <p:blipFill rotWithShape="1">
          <a:blip r:embed="rId2">
            <a:extLst>
              <a:ext uri="{28A0092B-C50C-407E-A947-70E740481C1C}">
                <a14:useLocalDpi xmlns:a14="http://schemas.microsoft.com/office/drawing/2010/main" val="0"/>
              </a:ext>
            </a:extLst>
          </a:blip>
          <a:srcRect l="22030" r="5088" b="3"/>
          <a:stretch/>
        </p:blipFill>
        <p:spPr>
          <a:xfrm>
            <a:off x="2957361" y="10"/>
            <a:ext cx="3151431" cy="3437494"/>
          </a:xfrm>
          <a:custGeom>
            <a:avLst/>
            <a:gdLst>
              <a:gd name="connsiteX0" fmla="*/ 514552 w 3151431"/>
              <a:gd name="connsiteY0" fmla="*/ 0 h 3437504"/>
              <a:gd name="connsiteX1" fmla="*/ 2008047 w 3151431"/>
              <a:gd name="connsiteY1" fmla="*/ 0 h 3437504"/>
              <a:gd name="connsiteX2" fmla="*/ 2008047 w 3151431"/>
              <a:gd name="connsiteY2" fmla="*/ 1 h 3437504"/>
              <a:gd name="connsiteX3" fmla="*/ 3151431 w 3151431"/>
              <a:gd name="connsiteY3" fmla="*/ 1 h 3437504"/>
              <a:gd name="connsiteX4" fmla="*/ 2637972 w 3151431"/>
              <a:gd name="connsiteY4" fmla="*/ 3437504 h 3437504"/>
              <a:gd name="connsiteX5" fmla="*/ 0 w 3151431"/>
              <a:gd name="connsiteY5" fmla="*/ 3437504 h 343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1431" h="3437504">
                <a:moveTo>
                  <a:pt x="514552" y="0"/>
                </a:moveTo>
                <a:lnTo>
                  <a:pt x="2008047" y="0"/>
                </a:lnTo>
                <a:lnTo>
                  <a:pt x="2008047" y="1"/>
                </a:lnTo>
                <a:lnTo>
                  <a:pt x="3151431" y="1"/>
                </a:lnTo>
                <a:lnTo>
                  <a:pt x="2637972" y="3437504"/>
                </a:lnTo>
                <a:lnTo>
                  <a:pt x="0" y="3437504"/>
                </a:lnTo>
                <a:close/>
              </a:path>
            </a:pathLst>
          </a:custGeom>
        </p:spPr>
      </p:pic>
      <p:pic>
        <p:nvPicPr>
          <p:cNvPr id="85" name="Picture 84" descr="A large building&#10;&#10;Description automatically generated">
            <a:extLst>
              <a:ext uri="{FF2B5EF4-FFF2-40B4-BE49-F238E27FC236}">
                <a16:creationId xmlns:a16="http://schemas.microsoft.com/office/drawing/2014/main" id="{F44D73C6-DCCE-42F6-B5B5-CD9E93324B63}"/>
              </a:ext>
            </a:extLst>
          </p:cNvPr>
          <p:cNvPicPr>
            <a:picLocks noChangeAspect="1"/>
          </p:cNvPicPr>
          <p:nvPr/>
        </p:nvPicPr>
        <p:blipFill rotWithShape="1">
          <a:blip r:embed="rId3">
            <a:extLst>
              <a:ext uri="{28A0092B-C50C-407E-A947-70E740481C1C}">
                <a14:useLocalDpi xmlns:a14="http://schemas.microsoft.com/office/drawing/2010/main" val="0"/>
              </a:ext>
            </a:extLst>
          </a:blip>
          <a:srcRect l="43948" r="19357" b="-2"/>
          <a:stretch/>
        </p:blipFill>
        <p:spPr>
          <a:xfrm>
            <a:off x="2452685" y="3426074"/>
            <a:ext cx="3153384" cy="3437494"/>
          </a:xfrm>
          <a:custGeom>
            <a:avLst/>
            <a:gdLst>
              <a:gd name="connsiteX0" fmla="*/ 511180 w 3153384"/>
              <a:gd name="connsiteY0" fmla="*/ 0 h 3437504"/>
              <a:gd name="connsiteX1" fmla="*/ 3153384 w 3153384"/>
              <a:gd name="connsiteY1" fmla="*/ 0 h 3437504"/>
              <a:gd name="connsiteX2" fmla="*/ 2638832 w 3153384"/>
              <a:gd name="connsiteY2" fmla="*/ 3437504 h 3437504"/>
              <a:gd name="connsiteX3" fmla="*/ 0 w 3153384"/>
              <a:gd name="connsiteY3" fmla="*/ 3437504 h 3437504"/>
            </a:gdLst>
            <a:ahLst/>
            <a:cxnLst>
              <a:cxn ang="0">
                <a:pos x="connsiteX0" y="connsiteY0"/>
              </a:cxn>
              <a:cxn ang="0">
                <a:pos x="connsiteX1" y="connsiteY1"/>
              </a:cxn>
              <a:cxn ang="0">
                <a:pos x="connsiteX2" y="connsiteY2"/>
              </a:cxn>
              <a:cxn ang="0">
                <a:pos x="connsiteX3" y="connsiteY3"/>
              </a:cxn>
            </a:cxnLst>
            <a:rect l="l" t="t" r="r" b="b"/>
            <a:pathLst>
              <a:path w="3153384" h="3437504">
                <a:moveTo>
                  <a:pt x="511180" y="0"/>
                </a:moveTo>
                <a:lnTo>
                  <a:pt x="3153384" y="0"/>
                </a:lnTo>
                <a:lnTo>
                  <a:pt x="2638832" y="3437504"/>
                </a:lnTo>
                <a:lnTo>
                  <a:pt x="0" y="3437504"/>
                </a:lnTo>
                <a:close/>
              </a:path>
            </a:pathLst>
          </a:custGeom>
        </p:spPr>
      </p:pic>
      <p:pic>
        <p:nvPicPr>
          <p:cNvPr id="13" name="Picture 12" descr="A close up of a street in front of a building&#10;&#10;Description automatically generated">
            <a:extLst>
              <a:ext uri="{FF2B5EF4-FFF2-40B4-BE49-F238E27FC236}">
                <a16:creationId xmlns:a16="http://schemas.microsoft.com/office/drawing/2014/main" id="{8A87F296-E074-4365-A3E6-22614AC5B724}"/>
              </a:ext>
            </a:extLst>
          </p:cNvPr>
          <p:cNvPicPr>
            <a:picLocks noChangeAspect="1"/>
          </p:cNvPicPr>
          <p:nvPr/>
        </p:nvPicPr>
        <p:blipFill rotWithShape="1">
          <a:blip r:embed="rId4">
            <a:extLst>
              <a:ext uri="{28A0092B-C50C-407E-A947-70E740481C1C}">
                <a14:useLocalDpi xmlns:a14="http://schemas.microsoft.com/office/drawing/2010/main" val="0"/>
              </a:ext>
            </a:extLst>
          </a:blip>
          <a:srcRect l="7891" r="35928" b="2"/>
          <a:stretch/>
        </p:blipFill>
        <p:spPr>
          <a:xfrm>
            <a:off x="1" y="3437504"/>
            <a:ext cx="2956476" cy="3420496"/>
          </a:xfrm>
          <a:custGeom>
            <a:avLst/>
            <a:gdLst>
              <a:gd name="connsiteX0" fmla="*/ 319202 w 2956476"/>
              <a:gd name="connsiteY0" fmla="*/ 0 h 3420496"/>
              <a:gd name="connsiteX1" fmla="*/ 2956476 w 2956476"/>
              <a:gd name="connsiteY1" fmla="*/ 0 h 3420496"/>
              <a:gd name="connsiteX2" fmla="*/ 2444471 w 2956476"/>
              <a:gd name="connsiteY2" fmla="*/ 3420496 h 3420496"/>
              <a:gd name="connsiteX3" fmla="*/ 0 w 2956476"/>
              <a:gd name="connsiteY3" fmla="*/ 3420496 h 3420496"/>
              <a:gd name="connsiteX4" fmla="*/ 0 w 2956476"/>
              <a:gd name="connsiteY4" fmla="*/ 2146516 h 3420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476" h="3420496">
                <a:moveTo>
                  <a:pt x="319202" y="0"/>
                </a:moveTo>
                <a:lnTo>
                  <a:pt x="2956476" y="0"/>
                </a:lnTo>
                <a:lnTo>
                  <a:pt x="2444471" y="3420496"/>
                </a:lnTo>
                <a:lnTo>
                  <a:pt x="0" y="3420496"/>
                </a:lnTo>
                <a:lnTo>
                  <a:pt x="0" y="2146516"/>
                </a:lnTo>
                <a:close/>
              </a:path>
            </a:pathLst>
          </a:custGeom>
        </p:spPr>
      </p:pic>
      <p:pic>
        <p:nvPicPr>
          <p:cNvPr id="15" name="Picture 14" descr="A large crowd of people&#10;&#10;Description automatically generated">
            <a:extLst>
              <a:ext uri="{FF2B5EF4-FFF2-40B4-BE49-F238E27FC236}">
                <a16:creationId xmlns:a16="http://schemas.microsoft.com/office/drawing/2014/main" id="{E2E280CC-7BF7-4B7A-A95F-D5A313280DA9}"/>
              </a:ext>
            </a:extLst>
          </p:cNvPr>
          <p:cNvPicPr>
            <a:picLocks noChangeAspect="1"/>
          </p:cNvPicPr>
          <p:nvPr/>
        </p:nvPicPr>
        <p:blipFill rotWithShape="1">
          <a:blip r:embed="rId5">
            <a:extLst>
              <a:ext uri="{28A0092B-C50C-407E-A947-70E740481C1C}">
                <a14:useLocalDpi xmlns:a14="http://schemas.microsoft.com/office/drawing/2010/main" val="0"/>
              </a:ext>
            </a:extLst>
          </a:blip>
          <a:srcRect l="12073" r="27852" b="-3"/>
          <a:stretch/>
        </p:blipFill>
        <p:spPr>
          <a:xfrm>
            <a:off x="309622" y="8084"/>
            <a:ext cx="3151535" cy="3420496"/>
          </a:xfrm>
          <a:custGeom>
            <a:avLst/>
            <a:gdLst>
              <a:gd name="connsiteX0" fmla="*/ 512005 w 3151535"/>
              <a:gd name="connsiteY0" fmla="*/ 0 h 3420496"/>
              <a:gd name="connsiteX1" fmla="*/ 3151535 w 3151535"/>
              <a:gd name="connsiteY1" fmla="*/ 0 h 3420496"/>
              <a:gd name="connsiteX2" fmla="*/ 2640616 w 3151535"/>
              <a:gd name="connsiteY2" fmla="*/ 3420496 h 3420496"/>
              <a:gd name="connsiteX3" fmla="*/ 0 w 3151535"/>
              <a:gd name="connsiteY3" fmla="*/ 3420496 h 3420496"/>
            </a:gdLst>
            <a:ahLst/>
            <a:cxnLst>
              <a:cxn ang="0">
                <a:pos x="connsiteX0" y="connsiteY0"/>
              </a:cxn>
              <a:cxn ang="0">
                <a:pos x="connsiteX1" y="connsiteY1"/>
              </a:cxn>
              <a:cxn ang="0">
                <a:pos x="connsiteX2" y="connsiteY2"/>
              </a:cxn>
              <a:cxn ang="0">
                <a:pos x="connsiteX3" y="connsiteY3"/>
              </a:cxn>
            </a:cxnLst>
            <a:rect l="l" t="t" r="r" b="b"/>
            <a:pathLst>
              <a:path w="3151535" h="3420496">
                <a:moveTo>
                  <a:pt x="512005" y="0"/>
                </a:moveTo>
                <a:lnTo>
                  <a:pt x="3151535" y="0"/>
                </a:lnTo>
                <a:lnTo>
                  <a:pt x="2640616" y="3420496"/>
                </a:lnTo>
                <a:lnTo>
                  <a:pt x="0" y="3420496"/>
                </a:lnTo>
                <a:close/>
              </a:path>
            </a:pathLst>
          </a:custGeom>
        </p:spPr>
      </p:pic>
      <p:cxnSp>
        <p:nvCxnSpPr>
          <p:cNvPr id="122" name="Straight Connector 121">
            <a:extLst>
              <a:ext uri="{FF2B5EF4-FFF2-40B4-BE49-F238E27FC236}">
                <a16:creationId xmlns:a16="http://schemas.microsoft.com/office/drawing/2014/main" id="{10B812AA-D5A0-4C06-B21B-6FF396A77F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9203" y="3437504"/>
            <a:ext cx="52761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B8DD555-A93D-4469-AE2B-ACCE69249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stCxn id="30" idx="2"/>
          </p:cNvCxnSpPr>
          <p:nvPr>
            <p:extLst>
              <p:ext uri="{386F3935-93C4-4BCD-93E2-E3B085C9AB24}">
                <p16:designElem xmlns:p16="http://schemas.microsoft.com/office/powerpoint/2015/main" val="1"/>
              </p:ext>
            </p:extLst>
          </p:nvPr>
        </p:nvCxnSpPr>
        <p:spPr>
          <a:xfrm flipV="1">
            <a:off x="2443799" y="0"/>
            <a:ext cx="1028788"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767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5D84-6CB4-476D-AF7D-C41B5A298372}"/>
              </a:ext>
            </a:extLst>
          </p:cNvPr>
          <p:cNvSpPr>
            <a:spLocks noGrp="1"/>
          </p:cNvSpPr>
          <p:nvPr>
            <p:ph type="title"/>
          </p:nvPr>
        </p:nvSpPr>
        <p:spPr>
          <a:xfrm>
            <a:off x="677333" y="609600"/>
            <a:ext cx="8996055" cy="1320800"/>
          </a:xfrm>
        </p:spPr>
        <p:txBody>
          <a:bodyPr/>
          <a:lstStyle/>
          <a:p>
            <a:r>
              <a:rPr lang="en-US" dirty="0"/>
              <a:t>In Anchorage, public investment is lacking</a:t>
            </a:r>
          </a:p>
        </p:txBody>
      </p:sp>
      <p:graphicFrame>
        <p:nvGraphicFramePr>
          <p:cNvPr id="5" name="Chart 4">
            <a:extLst>
              <a:ext uri="{FF2B5EF4-FFF2-40B4-BE49-F238E27FC236}">
                <a16:creationId xmlns:a16="http://schemas.microsoft.com/office/drawing/2014/main" id="{5F0C34A3-CB22-419B-9CE5-85380AB14032}"/>
              </a:ext>
            </a:extLst>
          </p:cNvPr>
          <p:cNvGraphicFramePr/>
          <p:nvPr>
            <p:extLst>
              <p:ext uri="{D42A27DB-BD31-4B8C-83A1-F6EECF244321}">
                <p14:modId xmlns:p14="http://schemas.microsoft.com/office/powerpoint/2010/main" val="871754426"/>
              </p:ext>
            </p:extLst>
          </p:nvPr>
        </p:nvGraphicFramePr>
        <p:xfrm>
          <a:off x="677334" y="1698235"/>
          <a:ext cx="8395368" cy="455016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845F4162-A17D-4946-BD6D-5721E4EE1C85}"/>
              </a:ext>
            </a:extLst>
          </p:cNvPr>
          <p:cNvSpPr txBox="1"/>
          <p:nvPr/>
        </p:nvSpPr>
        <p:spPr>
          <a:xfrm>
            <a:off x="677334" y="6211669"/>
            <a:ext cx="9111916" cy="523220"/>
          </a:xfrm>
          <a:prstGeom prst="rect">
            <a:avLst/>
          </a:prstGeom>
          <a:noFill/>
        </p:spPr>
        <p:txBody>
          <a:bodyPr wrap="square" rtlCol="0">
            <a:spAutoFit/>
          </a:bodyPr>
          <a:lstStyle/>
          <a:p>
            <a:r>
              <a:rPr lang="en-US" sz="1400" dirty="0"/>
              <a:t>Source: District of Columbia Chief Financial Officer, Tax Assessments for the Largest Cities in Each State including D.C., 2016</a:t>
            </a:r>
          </a:p>
        </p:txBody>
      </p:sp>
      <p:sp>
        <p:nvSpPr>
          <p:cNvPr id="8" name="TextBox 7">
            <a:extLst>
              <a:ext uri="{FF2B5EF4-FFF2-40B4-BE49-F238E27FC236}">
                <a16:creationId xmlns:a16="http://schemas.microsoft.com/office/drawing/2014/main" id="{1073D35B-9257-480A-A3C7-E8C1AC775657}"/>
              </a:ext>
            </a:extLst>
          </p:cNvPr>
          <p:cNvSpPr txBox="1"/>
          <p:nvPr/>
        </p:nvSpPr>
        <p:spPr>
          <a:xfrm>
            <a:off x="8003229" y="2255624"/>
            <a:ext cx="1363579" cy="369332"/>
          </a:xfrm>
          <a:prstGeom prst="rect">
            <a:avLst/>
          </a:prstGeom>
          <a:noFill/>
        </p:spPr>
        <p:txBody>
          <a:bodyPr wrap="square" rtlCol="0">
            <a:spAutoFit/>
          </a:bodyPr>
          <a:lstStyle/>
          <a:p>
            <a:r>
              <a:rPr lang="en-US" dirty="0"/>
              <a:t>$14,403</a:t>
            </a:r>
          </a:p>
        </p:txBody>
      </p:sp>
      <p:sp>
        <p:nvSpPr>
          <p:cNvPr id="9" name="TextBox 8">
            <a:extLst>
              <a:ext uri="{FF2B5EF4-FFF2-40B4-BE49-F238E27FC236}">
                <a16:creationId xmlns:a16="http://schemas.microsoft.com/office/drawing/2014/main" id="{07D0FA71-5912-4391-9E07-FD5A1E00DC19}"/>
              </a:ext>
            </a:extLst>
          </p:cNvPr>
          <p:cNvSpPr txBox="1"/>
          <p:nvPr/>
        </p:nvSpPr>
        <p:spPr>
          <a:xfrm>
            <a:off x="6892640" y="2663355"/>
            <a:ext cx="1363579" cy="369332"/>
          </a:xfrm>
          <a:prstGeom prst="rect">
            <a:avLst/>
          </a:prstGeom>
          <a:noFill/>
        </p:spPr>
        <p:txBody>
          <a:bodyPr wrap="square" rtlCol="0">
            <a:spAutoFit/>
          </a:bodyPr>
          <a:lstStyle/>
          <a:p>
            <a:r>
              <a:rPr lang="en-US" dirty="0"/>
              <a:t>$11,624</a:t>
            </a:r>
          </a:p>
        </p:txBody>
      </p:sp>
      <p:sp>
        <p:nvSpPr>
          <p:cNvPr id="10" name="TextBox 9">
            <a:extLst>
              <a:ext uri="{FF2B5EF4-FFF2-40B4-BE49-F238E27FC236}">
                <a16:creationId xmlns:a16="http://schemas.microsoft.com/office/drawing/2014/main" id="{6982574F-2349-41DA-B96D-5B6B7C9835CC}"/>
              </a:ext>
            </a:extLst>
          </p:cNvPr>
          <p:cNvSpPr txBox="1"/>
          <p:nvPr/>
        </p:nvSpPr>
        <p:spPr>
          <a:xfrm>
            <a:off x="6635966" y="3090247"/>
            <a:ext cx="1363579" cy="369332"/>
          </a:xfrm>
          <a:prstGeom prst="rect">
            <a:avLst/>
          </a:prstGeom>
          <a:noFill/>
        </p:spPr>
        <p:txBody>
          <a:bodyPr wrap="square" rtlCol="0">
            <a:spAutoFit/>
          </a:bodyPr>
          <a:lstStyle/>
          <a:p>
            <a:r>
              <a:rPr lang="en-US" dirty="0"/>
              <a:t>$11,055</a:t>
            </a:r>
          </a:p>
        </p:txBody>
      </p:sp>
      <p:sp>
        <p:nvSpPr>
          <p:cNvPr id="11" name="TextBox 10">
            <a:extLst>
              <a:ext uri="{FF2B5EF4-FFF2-40B4-BE49-F238E27FC236}">
                <a16:creationId xmlns:a16="http://schemas.microsoft.com/office/drawing/2014/main" id="{5730D97C-301A-4BD5-A6B9-507E3D1E7FDC}"/>
              </a:ext>
            </a:extLst>
          </p:cNvPr>
          <p:cNvSpPr txBox="1"/>
          <p:nvPr/>
        </p:nvSpPr>
        <p:spPr>
          <a:xfrm>
            <a:off x="6258976" y="3496664"/>
            <a:ext cx="1363579" cy="369332"/>
          </a:xfrm>
          <a:prstGeom prst="rect">
            <a:avLst/>
          </a:prstGeom>
          <a:noFill/>
        </p:spPr>
        <p:txBody>
          <a:bodyPr wrap="square" rtlCol="0">
            <a:spAutoFit/>
          </a:bodyPr>
          <a:lstStyle/>
          <a:p>
            <a:r>
              <a:rPr lang="en-US" dirty="0"/>
              <a:t>$10,069</a:t>
            </a:r>
          </a:p>
        </p:txBody>
      </p:sp>
      <p:sp>
        <p:nvSpPr>
          <p:cNvPr id="12" name="TextBox 11">
            <a:extLst>
              <a:ext uri="{FF2B5EF4-FFF2-40B4-BE49-F238E27FC236}">
                <a16:creationId xmlns:a16="http://schemas.microsoft.com/office/drawing/2014/main" id="{B8DDC3C7-DD78-4451-8B2C-97DA6BDD36B8}"/>
              </a:ext>
            </a:extLst>
          </p:cNvPr>
          <p:cNvSpPr txBox="1"/>
          <p:nvPr/>
        </p:nvSpPr>
        <p:spPr>
          <a:xfrm>
            <a:off x="5932668" y="3943463"/>
            <a:ext cx="1363579" cy="369332"/>
          </a:xfrm>
          <a:prstGeom prst="rect">
            <a:avLst/>
          </a:prstGeom>
          <a:noFill/>
        </p:spPr>
        <p:txBody>
          <a:bodyPr wrap="square" rtlCol="0">
            <a:spAutoFit/>
          </a:bodyPr>
          <a:lstStyle/>
          <a:p>
            <a:r>
              <a:rPr lang="en-US" dirty="0"/>
              <a:t>$9,290</a:t>
            </a:r>
          </a:p>
        </p:txBody>
      </p:sp>
      <p:sp>
        <p:nvSpPr>
          <p:cNvPr id="13" name="TextBox 12">
            <a:extLst>
              <a:ext uri="{FF2B5EF4-FFF2-40B4-BE49-F238E27FC236}">
                <a16:creationId xmlns:a16="http://schemas.microsoft.com/office/drawing/2014/main" id="{6CB70A80-DD22-403A-B030-765BD7A5DBAD}"/>
              </a:ext>
            </a:extLst>
          </p:cNvPr>
          <p:cNvSpPr txBox="1"/>
          <p:nvPr/>
        </p:nvSpPr>
        <p:spPr>
          <a:xfrm>
            <a:off x="3340325" y="5175807"/>
            <a:ext cx="1363579" cy="369332"/>
          </a:xfrm>
          <a:prstGeom prst="rect">
            <a:avLst/>
          </a:prstGeom>
          <a:noFill/>
        </p:spPr>
        <p:txBody>
          <a:bodyPr wrap="square" rtlCol="0">
            <a:spAutoFit/>
          </a:bodyPr>
          <a:lstStyle/>
          <a:p>
            <a:r>
              <a:rPr lang="en-US" dirty="0"/>
              <a:t>$2,902</a:t>
            </a:r>
          </a:p>
        </p:txBody>
      </p:sp>
      <p:sp>
        <p:nvSpPr>
          <p:cNvPr id="14" name="TextBox 13">
            <a:extLst>
              <a:ext uri="{FF2B5EF4-FFF2-40B4-BE49-F238E27FC236}">
                <a16:creationId xmlns:a16="http://schemas.microsoft.com/office/drawing/2014/main" id="{736F77A1-C62F-47A5-9F3C-AFE9FB5FEE17}"/>
              </a:ext>
            </a:extLst>
          </p:cNvPr>
          <p:cNvSpPr txBox="1"/>
          <p:nvPr/>
        </p:nvSpPr>
        <p:spPr>
          <a:xfrm>
            <a:off x="4922016" y="4313158"/>
            <a:ext cx="1363579" cy="369332"/>
          </a:xfrm>
          <a:prstGeom prst="rect">
            <a:avLst/>
          </a:prstGeom>
          <a:noFill/>
        </p:spPr>
        <p:txBody>
          <a:bodyPr wrap="square" rtlCol="0">
            <a:spAutoFit/>
          </a:bodyPr>
          <a:lstStyle/>
          <a:p>
            <a:r>
              <a:rPr lang="en-US" dirty="0"/>
              <a:t>$6,577</a:t>
            </a:r>
          </a:p>
        </p:txBody>
      </p:sp>
      <p:sp>
        <p:nvSpPr>
          <p:cNvPr id="15" name="TextBox 14">
            <a:extLst>
              <a:ext uri="{FF2B5EF4-FFF2-40B4-BE49-F238E27FC236}">
                <a16:creationId xmlns:a16="http://schemas.microsoft.com/office/drawing/2014/main" id="{A77ECD39-8917-466B-9ACA-551A1EB001A8}"/>
              </a:ext>
            </a:extLst>
          </p:cNvPr>
          <p:cNvSpPr txBox="1"/>
          <p:nvPr/>
        </p:nvSpPr>
        <p:spPr>
          <a:xfrm>
            <a:off x="4875018" y="4741068"/>
            <a:ext cx="1363579" cy="369332"/>
          </a:xfrm>
          <a:prstGeom prst="rect">
            <a:avLst/>
          </a:prstGeom>
          <a:noFill/>
        </p:spPr>
        <p:txBody>
          <a:bodyPr wrap="square" rtlCol="0">
            <a:spAutoFit/>
          </a:bodyPr>
          <a:lstStyle/>
          <a:p>
            <a:r>
              <a:rPr lang="en-US" dirty="0"/>
              <a:t>$6,404</a:t>
            </a:r>
          </a:p>
        </p:txBody>
      </p:sp>
    </p:spTree>
    <p:extLst>
      <p:ext uri="{BB962C8B-B14F-4D97-AF65-F5344CB8AC3E}">
        <p14:creationId xmlns:p14="http://schemas.microsoft.com/office/powerpoint/2010/main" val="1379543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8904B44-B4DC-4AFB-9179-D2D852542E08}"/>
              </a:ext>
            </a:extLst>
          </p:cNvPr>
          <p:cNvSpPr/>
          <p:nvPr/>
        </p:nvSpPr>
        <p:spPr>
          <a:xfrm>
            <a:off x="0" y="377579"/>
            <a:ext cx="12192000" cy="12055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itle 1"/>
          <p:cNvSpPr>
            <a:spLocks noGrp="1"/>
          </p:cNvSpPr>
          <p:nvPr>
            <p:ph type="title"/>
          </p:nvPr>
        </p:nvSpPr>
        <p:spPr>
          <a:xfrm>
            <a:off x="845858" y="633416"/>
            <a:ext cx="10515600" cy="786902"/>
          </a:xfrm>
        </p:spPr>
        <p:txBody>
          <a:bodyPr>
            <a:normAutofit/>
          </a:bodyPr>
          <a:lstStyle/>
          <a:p>
            <a:pPr algn="ctr"/>
            <a:r>
              <a:rPr lang="en-US" b="1" dirty="0">
                <a:solidFill>
                  <a:schemeClr val="bg1"/>
                </a:solidFill>
                <a:latin typeface="Tw Cen MT" panose="020B0602020104020603" pitchFamily="34" charset="0"/>
              </a:rPr>
              <a:t>THE THREE-PRONGED PLAN</a:t>
            </a:r>
          </a:p>
        </p:txBody>
      </p:sp>
      <p:sp>
        <p:nvSpPr>
          <p:cNvPr id="3" name="Rectangle 2"/>
          <p:cNvSpPr/>
          <p:nvPr/>
        </p:nvSpPr>
        <p:spPr>
          <a:xfrm>
            <a:off x="-421723" y="1834414"/>
            <a:ext cx="4890977" cy="770724"/>
          </a:xfrm>
          <a:prstGeom prst="rect">
            <a:avLst/>
          </a:prstGeom>
        </p:spPr>
        <p:txBody>
          <a:bodyPr wrap="square" anchor="t">
            <a:spAutoFit/>
          </a:bodyPr>
          <a:lstStyle/>
          <a:p>
            <a:pPr marL="914400" marR="0" lvl="2"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It all starts downtown</a:t>
            </a:r>
          </a:p>
          <a:p>
            <a:pPr marL="914400" marR="0" lvl="2" indent="0" algn="l" defTabSz="914400" rtl="0" eaLnBrk="1" fontAlgn="auto" latinLnBrk="0" hangingPunct="1">
              <a:lnSpc>
                <a:spcPct val="107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221373" y="1838966"/>
            <a:ext cx="3460252" cy="783869"/>
          </a:xfrm>
          <a:prstGeom prst="rect">
            <a:avLst/>
          </a:prstGeom>
        </p:spPr>
        <p:txBody>
          <a:bodyPr wrap="square" anchor="t">
            <a:spAutoFit/>
          </a:bodyPr>
          <a:lstStyle/>
          <a:p>
            <a:pPr marL="914400" marR="0" lvl="2"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U-Med is our hub</a:t>
            </a:r>
            <a:endParaRPr kumimoji="0" lang="en-US" sz="2800" b="1"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endParaRPr>
          </a:p>
          <a:p>
            <a:pPr marL="914400" marR="0" lvl="2" indent="0" algn="l" defTabSz="9144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871206" y="1845538"/>
            <a:ext cx="5744342" cy="770724"/>
          </a:xfrm>
          <a:prstGeom prst="rect">
            <a:avLst/>
          </a:prstGeom>
        </p:spPr>
        <p:txBody>
          <a:bodyPr wrap="square" anchor="t">
            <a:spAutoFit/>
          </a:bodyPr>
          <a:lstStyle/>
          <a:p>
            <a:pPr marL="914400" marR="0" lvl="2"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Chester Creek Greenbelt connects us</a:t>
            </a:r>
          </a:p>
          <a:p>
            <a:pPr marL="914400" marR="0" lvl="2" indent="0" algn="ctr" defTabSz="9144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12EFF4AF-5ACA-47DD-BEE1-BD2F75CB0CED}"/>
              </a:ext>
            </a:extLst>
          </p:cNvPr>
          <p:cNvPicPr>
            <a:picLocks noChangeAspect="1"/>
          </p:cNvPicPr>
          <p:nvPr/>
        </p:nvPicPr>
        <p:blipFill rotWithShape="1">
          <a:blip r:embed="rId3">
            <a:extLst>
              <a:ext uri="{28A0092B-C50C-407E-A947-70E740481C1C}">
                <a14:useLocalDpi xmlns:a14="http://schemas.microsoft.com/office/drawing/2010/main" val="0"/>
              </a:ext>
            </a:extLst>
          </a:blip>
          <a:srcRect l="-4220" t="738" r="15846" b="-738"/>
          <a:stretch/>
        </p:blipFill>
        <p:spPr>
          <a:xfrm>
            <a:off x="0" y="2434586"/>
            <a:ext cx="3709624" cy="2825335"/>
          </a:xfrm>
          <a:prstGeom prst="rect">
            <a:avLst/>
          </a:prstGeom>
        </p:spPr>
      </p:pic>
      <p:pic>
        <p:nvPicPr>
          <p:cNvPr id="19" name="Picture 18">
            <a:extLst>
              <a:ext uri="{FF2B5EF4-FFF2-40B4-BE49-F238E27FC236}">
                <a16:creationId xmlns:a16="http://schemas.microsoft.com/office/drawing/2014/main" id="{8B57E212-584D-4EBF-A32F-324DD8DE95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9817" y="2434586"/>
            <a:ext cx="2837718" cy="2837718"/>
          </a:xfrm>
          <a:prstGeom prst="rect">
            <a:avLst/>
          </a:prstGeom>
        </p:spPr>
      </p:pic>
      <p:pic>
        <p:nvPicPr>
          <p:cNvPr id="20" name="Picture 19">
            <a:extLst>
              <a:ext uri="{FF2B5EF4-FFF2-40B4-BE49-F238E27FC236}">
                <a16:creationId xmlns:a16="http://schemas.microsoft.com/office/drawing/2014/main" id="{9B9429D3-7A2C-4ECF-BA59-C96910E1BB1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3387"/>
          <a:stretch/>
        </p:blipFill>
        <p:spPr>
          <a:xfrm>
            <a:off x="4422851" y="2416103"/>
            <a:ext cx="3703738" cy="2843818"/>
          </a:xfrm>
          <a:prstGeom prst="rect">
            <a:avLst/>
          </a:prstGeom>
        </p:spPr>
      </p:pic>
      <p:sp>
        <p:nvSpPr>
          <p:cNvPr id="21" name="Rectangle 20">
            <a:extLst>
              <a:ext uri="{FF2B5EF4-FFF2-40B4-BE49-F238E27FC236}">
                <a16:creationId xmlns:a16="http://schemas.microsoft.com/office/drawing/2014/main" id="{F8EC8FF9-E08E-4E77-A774-FBDC32DFD23B}"/>
              </a:ext>
            </a:extLst>
          </p:cNvPr>
          <p:cNvSpPr/>
          <p:nvPr/>
        </p:nvSpPr>
        <p:spPr>
          <a:xfrm>
            <a:off x="-659281" y="5355617"/>
            <a:ext cx="4890977" cy="1705980"/>
          </a:xfrm>
          <a:prstGeom prst="rect">
            <a:avLst/>
          </a:prstGeom>
        </p:spPr>
        <p:txBody>
          <a:bodyPr wrap="square" anchor="t">
            <a:spAutoFit/>
          </a:bodyPr>
          <a:lstStyle/>
          <a:p>
            <a:pPr marL="1257300" marR="0" lvl="2"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Walkability</a:t>
            </a:r>
          </a:p>
          <a:p>
            <a:pPr marL="1257300" marR="0" lvl="2"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Mixed-used residential and high-density housing</a:t>
            </a:r>
          </a:p>
          <a:p>
            <a:pPr marL="1257300" marR="0" lvl="2"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Programming and events</a:t>
            </a:r>
          </a:p>
          <a:p>
            <a:pPr marL="1200150" marR="0" lvl="2"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4C691ECA-55FD-497C-9FFC-78100CC1BF1E}"/>
              </a:ext>
            </a:extLst>
          </p:cNvPr>
          <p:cNvSpPr/>
          <p:nvPr/>
        </p:nvSpPr>
        <p:spPr>
          <a:xfrm>
            <a:off x="7690947" y="5355617"/>
            <a:ext cx="4366374" cy="1705980"/>
          </a:xfrm>
          <a:prstGeom prst="rect">
            <a:avLst/>
          </a:prstGeom>
        </p:spPr>
        <p:txBody>
          <a:bodyPr wrap="square" anchor="t">
            <a:spAutoFit/>
          </a:bodyPr>
          <a:lstStyle/>
          <a:p>
            <a:pPr marL="1257300" marR="0" lvl="2"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Workforce housing</a:t>
            </a:r>
          </a:p>
          <a:p>
            <a:pPr marL="1257300" marR="0" lvl="2"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Retail development</a:t>
            </a:r>
          </a:p>
          <a:p>
            <a:pPr marL="1257300" marR="0" lvl="2"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Intersection between community and campus</a:t>
            </a:r>
          </a:p>
          <a:p>
            <a:pPr marL="1200150" marR="0" lvl="2"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BFC32F03-395D-4B2C-A71C-0284523E8BB4}"/>
              </a:ext>
            </a:extLst>
          </p:cNvPr>
          <p:cNvSpPr/>
          <p:nvPr/>
        </p:nvSpPr>
        <p:spPr>
          <a:xfrm>
            <a:off x="3330396" y="5344493"/>
            <a:ext cx="4890977" cy="1705980"/>
          </a:xfrm>
          <a:prstGeom prst="rect">
            <a:avLst/>
          </a:prstGeom>
        </p:spPr>
        <p:txBody>
          <a:bodyPr wrap="square" anchor="t">
            <a:spAutoFit/>
          </a:bodyPr>
          <a:lstStyle/>
          <a:p>
            <a:pPr marL="1257300" marR="0" lvl="2"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Sports and recreation year-round</a:t>
            </a:r>
          </a:p>
          <a:p>
            <a:pPr marL="1257300" marR="0" lvl="2"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Multi-modal transit</a:t>
            </a:r>
          </a:p>
          <a:p>
            <a:pPr marL="1257300" marR="0" lvl="2"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Mixed-use residential at Chester Creek Sports Complex</a:t>
            </a:r>
          </a:p>
          <a:p>
            <a:pPr marL="1200150" marR="0" lvl="2"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790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5D84-6CB4-476D-AF7D-C41B5A298372}"/>
              </a:ext>
            </a:extLst>
          </p:cNvPr>
          <p:cNvSpPr>
            <a:spLocks noGrp="1"/>
          </p:cNvSpPr>
          <p:nvPr>
            <p:ph type="title"/>
          </p:nvPr>
        </p:nvSpPr>
        <p:spPr>
          <a:xfrm>
            <a:off x="1333502" y="609600"/>
            <a:ext cx="8596668" cy="1320800"/>
          </a:xfrm>
        </p:spPr>
        <p:txBody>
          <a:bodyPr>
            <a:normAutofit/>
          </a:bodyPr>
          <a:lstStyle/>
          <a:p>
            <a:r>
              <a:rPr lang="en-US"/>
              <a:t>What does AEDC do?</a:t>
            </a:r>
          </a:p>
        </p:txBody>
      </p:sp>
      <p:sp>
        <p:nvSpPr>
          <p:cNvPr id="3" name="Content Placeholder 2">
            <a:extLst>
              <a:ext uri="{FF2B5EF4-FFF2-40B4-BE49-F238E27FC236}">
                <a16:creationId xmlns:a16="http://schemas.microsoft.com/office/drawing/2014/main" id="{D5924FFD-2E9D-457A-9E0E-E680EFD453A1}"/>
              </a:ext>
            </a:extLst>
          </p:cNvPr>
          <p:cNvSpPr>
            <a:spLocks noGrp="1"/>
          </p:cNvSpPr>
          <p:nvPr>
            <p:ph idx="1"/>
          </p:nvPr>
        </p:nvSpPr>
        <p:spPr>
          <a:xfrm>
            <a:off x="1333502" y="2160590"/>
            <a:ext cx="8470898" cy="3429260"/>
          </a:xfrm>
        </p:spPr>
        <p:txBody>
          <a:bodyPr>
            <a:noAutofit/>
          </a:bodyPr>
          <a:lstStyle/>
          <a:p>
            <a:r>
              <a:rPr lang="en-US" sz="2200" dirty="0"/>
              <a:t>AEDC was founded in 1987, a time of deep recession in Alaska, by members of the business community who felt that we could be doing more to attract, retain, and grow business investment in Anchorage</a:t>
            </a:r>
          </a:p>
          <a:p>
            <a:r>
              <a:rPr lang="en-US" sz="2200" dirty="0"/>
              <a:t>Since then, AEDC has been stewarded by its members and Board of Directors to help create and foster a fertile environment for business, both local and global</a:t>
            </a:r>
          </a:p>
          <a:p>
            <a:r>
              <a:rPr lang="en-US" sz="2200" dirty="0"/>
              <a:t>In 32 years, we have managed hundreds of projects, and witnessed a rapidly changing landscape for economic development around the world </a:t>
            </a:r>
          </a:p>
        </p:txBody>
      </p:sp>
    </p:spTree>
    <p:extLst>
      <p:ext uri="{BB962C8B-B14F-4D97-AF65-F5344CB8AC3E}">
        <p14:creationId xmlns:p14="http://schemas.microsoft.com/office/powerpoint/2010/main" val="1054126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635099-EA2C-4E34-A041-9BE4CEFC9203}"/>
              </a:ext>
            </a:extLst>
          </p:cNvPr>
          <p:cNvSpPr>
            <a:spLocks noGrp="1"/>
          </p:cNvSpPr>
          <p:nvPr>
            <p:ph type="title"/>
          </p:nvPr>
        </p:nvSpPr>
        <p:spPr>
          <a:xfrm>
            <a:off x="1333502" y="609600"/>
            <a:ext cx="8596668" cy="1320800"/>
          </a:xfrm>
        </p:spPr>
        <p:txBody>
          <a:bodyPr>
            <a:normAutofit/>
          </a:bodyPr>
          <a:lstStyle/>
          <a:p>
            <a:r>
              <a:rPr lang="en-US" dirty="0"/>
              <a:t>How do cities pay for placemaking?</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ABAF272-9C4A-4D53-8F60-9D07A03C9CA1}"/>
              </a:ext>
            </a:extLst>
          </p:cNvPr>
          <p:cNvSpPr>
            <a:spLocks noGrp="1"/>
          </p:cNvSpPr>
          <p:nvPr>
            <p:ph idx="1"/>
          </p:nvPr>
        </p:nvSpPr>
        <p:spPr>
          <a:xfrm>
            <a:off x="1333502" y="2160589"/>
            <a:ext cx="8596668" cy="3880773"/>
          </a:xfrm>
        </p:spPr>
        <p:txBody>
          <a:bodyPr>
            <a:normAutofit/>
          </a:bodyPr>
          <a:lstStyle/>
          <a:p>
            <a:pPr>
              <a:lnSpc>
                <a:spcPct val="90000"/>
              </a:lnSpc>
            </a:pPr>
            <a:r>
              <a:rPr lang="en-US" dirty="0"/>
              <a:t>Cities around the country use a myriad of financing strategies to increase public investment and improve the livability of their community</a:t>
            </a:r>
            <a:endParaRPr lang="en-US"/>
          </a:p>
          <a:p>
            <a:pPr>
              <a:lnSpc>
                <a:spcPct val="90000"/>
              </a:lnSpc>
            </a:pPr>
            <a:r>
              <a:rPr lang="en-US" dirty="0"/>
              <a:t>A few examples:</a:t>
            </a:r>
            <a:endParaRPr lang="en-US"/>
          </a:p>
          <a:p>
            <a:pPr lvl="1">
              <a:lnSpc>
                <a:spcPct val="90000"/>
              </a:lnSpc>
            </a:pPr>
            <a:r>
              <a:rPr lang="en-US" dirty="0"/>
              <a:t>Façade improvement loan and grant programs</a:t>
            </a:r>
            <a:endParaRPr lang="en-US"/>
          </a:p>
          <a:p>
            <a:pPr lvl="1">
              <a:lnSpc>
                <a:spcPct val="90000"/>
              </a:lnSpc>
            </a:pPr>
            <a:r>
              <a:rPr lang="en-US" dirty="0"/>
              <a:t>Property tax moratoriums in targeted neighborhoods</a:t>
            </a:r>
            <a:endParaRPr lang="en-US"/>
          </a:p>
          <a:p>
            <a:pPr lvl="1">
              <a:lnSpc>
                <a:spcPct val="90000"/>
              </a:lnSpc>
            </a:pPr>
            <a:r>
              <a:rPr lang="en-US" dirty="0"/>
              <a:t>Local option sales tax (e.g. Oklahoma City)</a:t>
            </a:r>
            <a:endParaRPr lang="en-US"/>
          </a:p>
          <a:p>
            <a:pPr lvl="1">
              <a:lnSpc>
                <a:spcPct val="90000"/>
              </a:lnSpc>
            </a:pPr>
            <a:r>
              <a:rPr lang="en-US" dirty="0"/>
              <a:t>Revolving loan funds </a:t>
            </a:r>
            <a:endParaRPr lang="en-US"/>
          </a:p>
          <a:p>
            <a:pPr lvl="1">
              <a:lnSpc>
                <a:spcPct val="90000"/>
              </a:lnSpc>
            </a:pPr>
            <a:r>
              <a:rPr lang="en-US" dirty="0"/>
              <a:t>Tax increment financing </a:t>
            </a:r>
            <a:endParaRPr lang="en-US"/>
          </a:p>
          <a:p>
            <a:pPr lvl="1">
              <a:lnSpc>
                <a:spcPct val="90000"/>
              </a:lnSpc>
            </a:pPr>
            <a:r>
              <a:rPr lang="en-US" dirty="0"/>
              <a:t>Public private partnerships	</a:t>
            </a:r>
            <a:endParaRPr lang="en-US"/>
          </a:p>
          <a:p>
            <a:pPr>
              <a:lnSpc>
                <a:spcPct val="90000"/>
              </a:lnSpc>
            </a:pPr>
            <a:r>
              <a:rPr lang="en-US" dirty="0"/>
              <a:t>Multiple financing strategies can be used together to create robust public investment </a:t>
            </a:r>
            <a:endParaRPr lang="en-US"/>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33132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40195AF-79C3-4A21-B659-498A2A14267A}"/>
              </a:ext>
            </a:extLst>
          </p:cNvPr>
          <p:cNvSpPr>
            <a:spLocks noGrp="1"/>
          </p:cNvSpPr>
          <p:nvPr>
            <p:ph type="title"/>
          </p:nvPr>
        </p:nvSpPr>
        <p:spPr>
          <a:xfrm>
            <a:off x="643467" y="816638"/>
            <a:ext cx="3367359" cy="5224724"/>
          </a:xfrm>
        </p:spPr>
        <p:txBody>
          <a:bodyPr anchor="ctr">
            <a:normAutofit/>
          </a:bodyPr>
          <a:lstStyle/>
          <a:p>
            <a:r>
              <a:rPr lang="en-US" dirty="0"/>
              <a:t>Thank you!</a:t>
            </a:r>
          </a:p>
        </p:txBody>
      </p:sp>
      <p:sp>
        <p:nvSpPr>
          <p:cNvPr id="3" name="Content Placeholder 2">
            <a:extLst>
              <a:ext uri="{FF2B5EF4-FFF2-40B4-BE49-F238E27FC236}">
                <a16:creationId xmlns:a16="http://schemas.microsoft.com/office/drawing/2014/main" id="{DB4AE7EE-443F-47F8-838D-DA83DB0EDBDA}"/>
              </a:ext>
            </a:extLst>
          </p:cNvPr>
          <p:cNvSpPr>
            <a:spLocks noGrp="1"/>
          </p:cNvSpPr>
          <p:nvPr>
            <p:ph idx="1"/>
          </p:nvPr>
        </p:nvSpPr>
        <p:spPr>
          <a:xfrm>
            <a:off x="4654295" y="816638"/>
            <a:ext cx="4619706" cy="5224724"/>
          </a:xfrm>
        </p:spPr>
        <p:txBody>
          <a:bodyPr anchor="ctr">
            <a:normAutofit/>
          </a:bodyPr>
          <a:lstStyle/>
          <a:p>
            <a:r>
              <a:rPr lang="en-US" dirty="0"/>
              <a:t>Today is just the beginning of a conversation about how to truly make Anchorage the best city to live, work and play</a:t>
            </a:r>
          </a:p>
          <a:p>
            <a:r>
              <a:rPr lang="en-US" dirty="0"/>
              <a:t>We value your feedback, and want to engage with our members as much as possible as we pursue the goal of improving our product offering, helping our business community grow and attracting and retaining a talented workforce</a:t>
            </a:r>
          </a:p>
          <a:p>
            <a:r>
              <a:rPr lang="en-US" dirty="0"/>
              <a:t>Thank you for your time and commitment to Anchorage’s future!</a:t>
            </a:r>
          </a:p>
        </p:txBody>
      </p:sp>
    </p:spTree>
    <p:extLst>
      <p:ext uri="{BB962C8B-B14F-4D97-AF65-F5344CB8AC3E}">
        <p14:creationId xmlns:p14="http://schemas.microsoft.com/office/powerpoint/2010/main" val="1141997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40195AF-79C3-4A21-B659-498A2A14267A}"/>
              </a:ext>
            </a:extLst>
          </p:cNvPr>
          <p:cNvSpPr>
            <a:spLocks noGrp="1"/>
          </p:cNvSpPr>
          <p:nvPr>
            <p:ph type="title"/>
          </p:nvPr>
        </p:nvSpPr>
        <p:spPr>
          <a:xfrm>
            <a:off x="643467" y="816638"/>
            <a:ext cx="3367359" cy="5224724"/>
          </a:xfrm>
        </p:spPr>
        <p:txBody>
          <a:bodyPr vert="horz" lIns="91440" tIns="45720" rIns="91440" bIns="45720" rtlCol="0" anchor="ctr">
            <a:normAutofit/>
          </a:bodyPr>
          <a:lstStyle/>
          <a:p>
            <a:r>
              <a:rPr lang="en-US" dirty="0"/>
              <a:t>Thank you!</a:t>
            </a:r>
          </a:p>
        </p:txBody>
      </p:sp>
      <p:sp>
        <p:nvSpPr>
          <p:cNvPr id="4" name="TextBox 3">
            <a:extLst>
              <a:ext uri="{FF2B5EF4-FFF2-40B4-BE49-F238E27FC236}">
                <a16:creationId xmlns:a16="http://schemas.microsoft.com/office/drawing/2014/main" id="{5293A2B0-D0CB-4518-B579-49FAFFE8AA15}"/>
              </a:ext>
            </a:extLst>
          </p:cNvPr>
          <p:cNvSpPr txBox="1"/>
          <p:nvPr/>
        </p:nvSpPr>
        <p:spPr>
          <a:xfrm>
            <a:off x="4654295" y="816638"/>
            <a:ext cx="4619706" cy="5224724"/>
          </a:xfrm>
          <a:prstGeom prst="rect">
            <a:avLst/>
          </a:prstGeom>
        </p:spPr>
        <p:txBody>
          <a:bodyPr vert="horz" lIns="91440" tIns="45720" rIns="91440" bIns="45720" rtlCol="0" anchor="ctr">
            <a:normAutofit fontScale="92500" lnSpcReduction="10000"/>
          </a:bodyPr>
          <a:lstStyle/>
          <a:p>
            <a:pPr defTabSz="457200">
              <a:lnSpc>
                <a:spcPct val="90000"/>
              </a:lnSpc>
              <a:spcBef>
                <a:spcPts val="1000"/>
              </a:spcBef>
              <a:buClr>
                <a:schemeClr val="accent1"/>
              </a:buClr>
              <a:buSzPct val="80000"/>
            </a:pPr>
            <a:r>
              <a:rPr lang="en-US" sz="2000" b="1" dirty="0">
                <a:solidFill>
                  <a:schemeClr val="tx1">
                    <a:lumMod val="75000"/>
                    <a:lumOff val="25000"/>
                  </a:schemeClr>
                </a:solidFill>
              </a:rPr>
              <a:t>AEDC Board of Directors</a:t>
            </a:r>
          </a:p>
          <a:p>
            <a:pPr defTabSz="457200">
              <a:lnSpc>
                <a:spcPct val="90000"/>
              </a:lnSpc>
              <a:spcBef>
                <a:spcPts val="1000"/>
              </a:spcBef>
              <a:buClr>
                <a:schemeClr val="accent1"/>
              </a:buClr>
              <a:buSzPct val="80000"/>
              <a:buFont typeface="Wingdings 3" charset="2"/>
              <a:buChar char=""/>
            </a:pPr>
            <a:endParaRPr lang="en-US" sz="1300" b="1" dirty="0">
              <a:solidFill>
                <a:schemeClr val="tx1">
                  <a:lumMod val="75000"/>
                  <a:lumOff val="25000"/>
                </a:schemeClr>
              </a:solidFill>
            </a:endParaRPr>
          </a:p>
          <a:p>
            <a:pPr defTabSz="457200">
              <a:lnSpc>
                <a:spcPct val="90000"/>
              </a:lnSpc>
              <a:spcBef>
                <a:spcPts val="1000"/>
              </a:spcBef>
              <a:buClr>
                <a:schemeClr val="accent1"/>
              </a:buClr>
              <a:buSzPct val="80000"/>
              <a:buFont typeface="Wingdings 3" charset="2"/>
              <a:buChar char=""/>
            </a:pPr>
            <a:r>
              <a:rPr lang="en-US" sz="1500" b="1" dirty="0">
                <a:solidFill>
                  <a:schemeClr val="tx1">
                    <a:lumMod val="75000"/>
                    <a:lumOff val="25000"/>
                  </a:schemeClr>
                </a:solidFill>
              </a:rPr>
              <a:t>Lynn Rust Henderson, </a:t>
            </a:r>
            <a:r>
              <a:rPr lang="en-US" sz="1500" dirty="0" err="1">
                <a:solidFill>
                  <a:schemeClr val="tx1">
                    <a:lumMod val="75000"/>
                    <a:lumOff val="25000"/>
                  </a:schemeClr>
                </a:solidFill>
              </a:rPr>
              <a:t>Premera</a:t>
            </a:r>
            <a:r>
              <a:rPr lang="en-US" sz="1500" dirty="0">
                <a:solidFill>
                  <a:schemeClr val="tx1">
                    <a:lumMod val="75000"/>
                    <a:lumOff val="25000"/>
                  </a:schemeClr>
                </a:solidFill>
              </a:rPr>
              <a:t> BCBS</a:t>
            </a:r>
          </a:p>
          <a:p>
            <a:pPr defTabSz="457200">
              <a:lnSpc>
                <a:spcPct val="90000"/>
              </a:lnSpc>
              <a:spcBef>
                <a:spcPts val="1000"/>
              </a:spcBef>
              <a:buClr>
                <a:schemeClr val="accent1"/>
              </a:buClr>
              <a:buSzPct val="80000"/>
              <a:buFont typeface="Wingdings 3" charset="2"/>
              <a:buChar char=""/>
            </a:pPr>
            <a:r>
              <a:rPr lang="en-US" sz="1500" b="1" dirty="0">
                <a:solidFill>
                  <a:schemeClr val="tx1">
                    <a:lumMod val="75000"/>
                    <a:lumOff val="25000"/>
                  </a:schemeClr>
                </a:solidFill>
              </a:rPr>
              <a:t>David Knapp, </a:t>
            </a:r>
            <a:r>
              <a:rPr lang="en-US" sz="1500" dirty="0">
                <a:solidFill>
                  <a:schemeClr val="tx1">
                    <a:lumMod val="75000"/>
                    <a:lumOff val="25000"/>
                  </a:schemeClr>
                </a:solidFill>
              </a:rPr>
              <a:t>BP Alaska</a:t>
            </a:r>
          </a:p>
          <a:p>
            <a:pPr defTabSz="457200">
              <a:lnSpc>
                <a:spcPct val="90000"/>
              </a:lnSpc>
              <a:spcBef>
                <a:spcPts val="1000"/>
              </a:spcBef>
              <a:buClr>
                <a:schemeClr val="accent1"/>
              </a:buClr>
              <a:buSzPct val="80000"/>
              <a:buFont typeface="Wingdings 3" charset="2"/>
              <a:buChar char=""/>
            </a:pPr>
            <a:r>
              <a:rPr lang="en-US" sz="1500" b="1" dirty="0">
                <a:solidFill>
                  <a:schemeClr val="tx1">
                    <a:lumMod val="75000"/>
                    <a:lumOff val="25000"/>
                  </a:schemeClr>
                </a:solidFill>
              </a:rPr>
              <a:t>Steve Noble, </a:t>
            </a:r>
            <a:r>
              <a:rPr lang="en-US" sz="1500" dirty="0">
                <a:solidFill>
                  <a:schemeClr val="tx1">
                    <a:lumMod val="75000"/>
                    <a:lumOff val="25000"/>
                  </a:schemeClr>
                </a:solidFill>
              </a:rPr>
              <a:t>DOWL</a:t>
            </a:r>
            <a:endParaRPr lang="en-US" sz="1500" b="1" dirty="0">
              <a:solidFill>
                <a:schemeClr val="tx1">
                  <a:lumMod val="75000"/>
                  <a:lumOff val="25000"/>
                </a:schemeClr>
              </a:solidFill>
            </a:endParaRPr>
          </a:p>
          <a:p>
            <a:pPr defTabSz="457200">
              <a:lnSpc>
                <a:spcPct val="90000"/>
              </a:lnSpc>
              <a:spcBef>
                <a:spcPts val="1000"/>
              </a:spcBef>
              <a:buClr>
                <a:schemeClr val="accent1"/>
              </a:buClr>
              <a:buSzPct val="80000"/>
              <a:buFont typeface="Wingdings 3" charset="2"/>
              <a:buChar char=""/>
            </a:pPr>
            <a:r>
              <a:rPr lang="en-US" sz="1500" b="1" dirty="0">
                <a:solidFill>
                  <a:schemeClr val="tx1">
                    <a:lumMod val="75000"/>
                    <a:lumOff val="25000"/>
                  </a:schemeClr>
                </a:solidFill>
              </a:rPr>
              <a:t>Raquel </a:t>
            </a:r>
            <a:r>
              <a:rPr lang="en-US" sz="1500" b="1" dirty="0" err="1">
                <a:solidFill>
                  <a:schemeClr val="tx1">
                    <a:lumMod val="75000"/>
                    <a:lumOff val="25000"/>
                  </a:schemeClr>
                </a:solidFill>
              </a:rPr>
              <a:t>Edelan</a:t>
            </a:r>
            <a:r>
              <a:rPr lang="en-US" sz="1500" b="1" dirty="0">
                <a:solidFill>
                  <a:schemeClr val="tx1">
                    <a:lumMod val="75000"/>
                    <a:lumOff val="25000"/>
                  </a:schemeClr>
                </a:solidFill>
              </a:rPr>
              <a:t>, </a:t>
            </a:r>
            <a:r>
              <a:rPr lang="en-US" sz="1500" dirty="0">
                <a:solidFill>
                  <a:schemeClr val="tx1">
                    <a:lumMod val="75000"/>
                    <a:lumOff val="25000"/>
                  </a:schemeClr>
                </a:solidFill>
              </a:rPr>
              <a:t>Hotel Captain Cook</a:t>
            </a:r>
          </a:p>
          <a:p>
            <a:pPr defTabSz="457200">
              <a:lnSpc>
                <a:spcPct val="90000"/>
              </a:lnSpc>
              <a:spcBef>
                <a:spcPts val="1000"/>
              </a:spcBef>
              <a:buClr>
                <a:schemeClr val="accent1"/>
              </a:buClr>
              <a:buSzPct val="80000"/>
              <a:buFont typeface="Wingdings 3" charset="2"/>
              <a:buChar char=""/>
            </a:pPr>
            <a:r>
              <a:rPr lang="en-US" sz="1500" b="1" dirty="0">
                <a:solidFill>
                  <a:schemeClr val="tx1">
                    <a:lumMod val="75000"/>
                    <a:lumOff val="25000"/>
                  </a:schemeClr>
                </a:solidFill>
              </a:rPr>
              <a:t>Michael Huston, </a:t>
            </a:r>
            <a:r>
              <a:rPr lang="en-US" sz="1500" dirty="0" err="1">
                <a:solidFill>
                  <a:schemeClr val="tx1">
                    <a:lumMod val="75000"/>
                    <a:lumOff val="25000"/>
                  </a:schemeClr>
                </a:solidFill>
              </a:rPr>
              <a:t>Northrim</a:t>
            </a:r>
            <a:r>
              <a:rPr lang="en-US" sz="1500" dirty="0">
                <a:solidFill>
                  <a:schemeClr val="tx1">
                    <a:lumMod val="75000"/>
                    <a:lumOff val="25000"/>
                  </a:schemeClr>
                </a:solidFill>
              </a:rPr>
              <a:t> Bank</a:t>
            </a:r>
          </a:p>
          <a:p>
            <a:pPr defTabSz="457200">
              <a:lnSpc>
                <a:spcPct val="90000"/>
              </a:lnSpc>
              <a:spcBef>
                <a:spcPts val="1000"/>
              </a:spcBef>
              <a:buClr>
                <a:schemeClr val="accent1"/>
              </a:buClr>
              <a:buSzPct val="80000"/>
              <a:buFont typeface="Wingdings 3" charset="2"/>
              <a:buChar char=""/>
            </a:pPr>
            <a:r>
              <a:rPr lang="en-US" sz="1500" b="1" dirty="0">
                <a:solidFill>
                  <a:schemeClr val="tx1">
                    <a:lumMod val="75000"/>
                    <a:lumOff val="25000"/>
                  </a:schemeClr>
                </a:solidFill>
              </a:rPr>
              <a:t>Marilyn Romano, </a:t>
            </a:r>
            <a:r>
              <a:rPr lang="en-US" sz="1500" dirty="0">
                <a:solidFill>
                  <a:schemeClr val="tx1">
                    <a:lumMod val="75000"/>
                    <a:lumOff val="25000"/>
                  </a:schemeClr>
                </a:solidFill>
              </a:rPr>
              <a:t>Alaska Airlines</a:t>
            </a:r>
          </a:p>
          <a:p>
            <a:pPr defTabSz="457200">
              <a:lnSpc>
                <a:spcPct val="90000"/>
              </a:lnSpc>
              <a:spcBef>
                <a:spcPts val="1000"/>
              </a:spcBef>
              <a:buClr>
                <a:schemeClr val="accent1"/>
              </a:buClr>
              <a:buSzPct val="80000"/>
              <a:buFont typeface="Wingdings 3" charset="2"/>
              <a:buChar char=""/>
            </a:pPr>
            <a:r>
              <a:rPr lang="en-US" sz="1500" b="1" dirty="0">
                <a:solidFill>
                  <a:schemeClr val="tx1">
                    <a:lumMod val="75000"/>
                    <a:lumOff val="25000"/>
                  </a:schemeClr>
                </a:solidFill>
              </a:rPr>
              <a:t>Julie Taylor, </a:t>
            </a:r>
            <a:r>
              <a:rPr lang="en-US" sz="1500" dirty="0">
                <a:solidFill>
                  <a:schemeClr val="tx1">
                    <a:lumMod val="75000"/>
                    <a:lumOff val="25000"/>
                  </a:schemeClr>
                </a:solidFill>
              </a:rPr>
              <a:t>Alaska Regional Hospital</a:t>
            </a:r>
          </a:p>
          <a:p>
            <a:pPr defTabSz="457200">
              <a:lnSpc>
                <a:spcPct val="90000"/>
              </a:lnSpc>
              <a:spcBef>
                <a:spcPts val="1000"/>
              </a:spcBef>
              <a:buClr>
                <a:schemeClr val="accent1"/>
              </a:buClr>
              <a:buSzPct val="80000"/>
              <a:buFont typeface="Wingdings 3" charset="2"/>
              <a:buChar char=""/>
            </a:pPr>
            <a:r>
              <a:rPr lang="en-US" sz="1500" b="1" dirty="0">
                <a:solidFill>
                  <a:schemeClr val="tx1">
                    <a:lumMod val="75000"/>
                    <a:lumOff val="25000"/>
                  </a:schemeClr>
                </a:solidFill>
              </a:rPr>
              <a:t>Martin Bettis, </a:t>
            </a:r>
            <a:r>
              <a:rPr lang="en-US" sz="1500" dirty="0">
                <a:solidFill>
                  <a:schemeClr val="tx1">
                    <a:lumMod val="75000"/>
                    <a:lumOff val="25000"/>
                  </a:schemeClr>
                </a:solidFill>
              </a:rPr>
              <a:t>Signature Flight Service</a:t>
            </a:r>
          </a:p>
          <a:p>
            <a:pPr defTabSz="457200">
              <a:lnSpc>
                <a:spcPct val="90000"/>
              </a:lnSpc>
              <a:spcBef>
                <a:spcPts val="1000"/>
              </a:spcBef>
              <a:buClr>
                <a:schemeClr val="accent1"/>
              </a:buClr>
              <a:buSzPct val="80000"/>
              <a:buFont typeface="Wingdings 3" charset="2"/>
              <a:buChar char=""/>
            </a:pPr>
            <a:r>
              <a:rPr lang="en-US" sz="1500" b="1" dirty="0">
                <a:solidFill>
                  <a:schemeClr val="tx1">
                    <a:lumMod val="75000"/>
                    <a:lumOff val="25000"/>
                  </a:schemeClr>
                </a:solidFill>
              </a:rPr>
              <a:t>Michael Prozeralik, </a:t>
            </a:r>
            <a:r>
              <a:rPr lang="en-US" sz="1500" dirty="0">
                <a:solidFill>
                  <a:schemeClr val="tx1">
                    <a:lumMod val="75000"/>
                    <a:lumOff val="25000"/>
                  </a:schemeClr>
                </a:solidFill>
              </a:rPr>
              <a:t>KPB Architects</a:t>
            </a:r>
          </a:p>
          <a:p>
            <a:pPr defTabSz="457200">
              <a:lnSpc>
                <a:spcPct val="90000"/>
              </a:lnSpc>
              <a:spcBef>
                <a:spcPts val="1000"/>
              </a:spcBef>
              <a:buClr>
                <a:schemeClr val="accent1"/>
              </a:buClr>
              <a:buSzPct val="80000"/>
              <a:buFont typeface="Wingdings 3" charset="2"/>
              <a:buChar char=""/>
            </a:pPr>
            <a:r>
              <a:rPr lang="en-US" sz="1500" b="1" dirty="0">
                <a:solidFill>
                  <a:schemeClr val="tx1">
                    <a:lumMod val="75000"/>
                    <a:lumOff val="25000"/>
                  </a:schemeClr>
                </a:solidFill>
              </a:rPr>
              <a:t>Laura Edmondson, </a:t>
            </a:r>
            <a:r>
              <a:rPr lang="en-US" sz="1500" dirty="0">
                <a:solidFill>
                  <a:schemeClr val="tx1">
                    <a:lumMod val="75000"/>
                    <a:lumOff val="25000"/>
                  </a:schemeClr>
                </a:solidFill>
              </a:rPr>
              <a:t>Bering Straits Native Corp.</a:t>
            </a:r>
          </a:p>
          <a:p>
            <a:pPr defTabSz="457200">
              <a:lnSpc>
                <a:spcPct val="90000"/>
              </a:lnSpc>
              <a:spcBef>
                <a:spcPts val="1000"/>
              </a:spcBef>
              <a:buClr>
                <a:schemeClr val="accent1"/>
              </a:buClr>
              <a:buSzPct val="80000"/>
              <a:buFont typeface="Wingdings 3" charset="2"/>
              <a:buChar char=""/>
            </a:pPr>
            <a:r>
              <a:rPr lang="en-US" sz="1500" b="1" dirty="0">
                <a:solidFill>
                  <a:schemeClr val="tx1">
                    <a:lumMod val="75000"/>
                    <a:lumOff val="25000"/>
                  </a:schemeClr>
                </a:solidFill>
              </a:rPr>
              <a:t>Peter Pounds, </a:t>
            </a:r>
            <a:r>
              <a:rPr lang="en-US" sz="1500" dirty="0">
                <a:solidFill>
                  <a:schemeClr val="tx1">
                    <a:lumMod val="75000"/>
                    <a:lumOff val="25000"/>
                  </a:schemeClr>
                </a:solidFill>
              </a:rPr>
              <a:t>GCI</a:t>
            </a:r>
          </a:p>
          <a:p>
            <a:pPr defTabSz="457200">
              <a:lnSpc>
                <a:spcPct val="90000"/>
              </a:lnSpc>
              <a:spcBef>
                <a:spcPts val="1000"/>
              </a:spcBef>
              <a:buClr>
                <a:schemeClr val="accent1"/>
              </a:buClr>
              <a:buSzPct val="80000"/>
              <a:buFont typeface="Wingdings 3" charset="2"/>
              <a:buChar char=""/>
            </a:pPr>
            <a:r>
              <a:rPr lang="en-US" sz="1500" b="1" dirty="0">
                <a:solidFill>
                  <a:schemeClr val="tx1">
                    <a:lumMod val="75000"/>
                    <a:lumOff val="25000"/>
                  </a:schemeClr>
                </a:solidFill>
              </a:rPr>
              <a:t>Garret Wong, </a:t>
            </a:r>
            <a:r>
              <a:rPr lang="en-US" sz="1500" dirty="0">
                <a:solidFill>
                  <a:schemeClr val="tx1">
                    <a:lumMod val="75000"/>
                    <a:lumOff val="25000"/>
                  </a:schemeClr>
                </a:solidFill>
              </a:rPr>
              <a:t>Capital Management Benefit Corp</a:t>
            </a:r>
            <a:r>
              <a:rPr lang="en-US" sz="1500" b="1" dirty="0">
                <a:solidFill>
                  <a:schemeClr val="tx1">
                    <a:lumMod val="75000"/>
                    <a:lumOff val="25000"/>
                  </a:schemeClr>
                </a:solidFill>
              </a:rPr>
              <a:t>.</a:t>
            </a:r>
          </a:p>
          <a:p>
            <a:pPr defTabSz="457200">
              <a:lnSpc>
                <a:spcPct val="90000"/>
              </a:lnSpc>
              <a:spcBef>
                <a:spcPts val="1000"/>
              </a:spcBef>
              <a:buClr>
                <a:schemeClr val="accent1"/>
              </a:buClr>
              <a:buSzPct val="80000"/>
              <a:buFont typeface="Wingdings 3" charset="2"/>
              <a:buChar char=""/>
            </a:pPr>
            <a:r>
              <a:rPr lang="en-US" sz="1500" b="1" dirty="0">
                <a:solidFill>
                  <a:schemeClr val="tx1">
                    <a:lumMod val="75000"/>
                    <a:lumOff val="25000"/>
                  </a:schemeClr>
                </a:solidFill>
              </a:rPr>
              <a:t>Charles Grimm, </a:t>
            </a:r>
            <a:r>
              <a:rPr lang="en-US" sz="1500" dirty="0">
                <a:solidFill>
                  <a:schemeClr val="tx1">
                    <a:lumMod val="75000"/>
                    <a:lumOff val="25000"/>
                  </a:schemeClr>
                </a:solidFill>
              </a:rPr>
              <a:t>BAC Transportation</a:t>
            </a:r>
          </a:p>
          <a:p>
            <a:pPr defTabSz="457200">
              <a:lnSpc>
                <a:spcPct val="90000"/>
              </a:lnSpc>
              <a:spcBef>
                <a:spcPts val="1000"/>
              </a:spcBef>
              <a:buClr>
                <a:schemeClr val="accent1"/>
              </a:buClr>
              <a:buSzPct val="80000"/>
              <a:buFont typeface="Wingdings 3" charset="2"/>
              <a:buChar char=""/>
            </a:pPr>
            <a:r>
              <a:rPr lang="en-US" sz="1500" b="1" dirty="0">
                <a:solidFill>
                  <a:schemeClr val="tx1">
                    <a:lumMod val="75000"/>
                    <a:lumOff val="25000"/>
                  </a:schemeClr>
                </a:solidFill>
              </a:rPr>
              <a:t>Dave </a:t>
            </a:r>
            <a:r>
              <a:rPr lang="en-US" sz="1500" b="1" dirty="0" err="1">
                <a:solidFill>
                  <a:schemeClr val="tx1">
                    <a:lumMod val="75000"/>
                    <a:lumOff val="25000"/>
                  </a:schemeClr>
                </a:solidFill>
              </a:rPr>
              <a:t>Cavitt</a:t>
            </a:r>
            <a:r>
              <a:rPr lang="en-US" sz="1500" b="1" dirty="0">
                <a:solidFill>
                  <a:schemeClr val="tx1">
                    <a:lumMod val="75000"/>
                    <a:lumOff val="25000"/>
                  </a:schemeClr>
                </a:solidFill>
              </a:rPr>
              <a:t>, </a:t>
            </a:r>
            <a:r>
              <a:rPr lang="en-US" sz="1500" dirty="0">
                <a:solidFill>
                  <a:schemeClr val="tx1">
                    <a:lumMod val="75000"/>
                    <a:lumOff val="25000"/>
                  </a:schemeClr>
                </a:solidFill>
              </a:rPr>
              <a:t>Furniture Enterprises of Alaska</a:t>
            </a:r>
          </a:p>
          <a:p>
            <a:pPr defTabSz="457200">
              <a:lnSpc>
                <a:spcPct val="90000"/>
              </a:lnSpc>
              <a:spcBef>
                <a:spcPts val="1000"/>
              </a:spcBef>
              <a:buClr>
                <a:schemeClr val="accent1"/>
              </a:buClr>
              <a:buSzPct val="80000"/>
              <a:buFont typeface="Wingdings 3" charset="2"/>
              <a:buChar char=""/>
            </a:pPr>
            <a:r>
              <a:rPr lang="en-US" sz="1500" b="1" dirty="0">
                <a:solidFill>
                  <a:schemeClr val="tx1">
                    <a:lumMod val="75000"/>
                    <a:lumOff val="25000"/>
                  </a:schemeClr>
                </a:solidFill>
              </a:rPr>
              <a:t>Lon Wilson, </a:t>
            </a:r>
            <a:r>
              <a:rPr lang="en-US" sz="1500" dirty="0">
                <a:solidFill>
                  <a:schemeClr val="tx1">
                    <a:lumMod val="75000"/>
                    <a:lumOff val="25000"/>
                  </a:schemeClr>
                </a:solidFill>
              </a:rPr>
              <a:t>The Wilson Agency</a:t>
            </a:r>
          </a:p>
          <a:p>
            <a:pPr defTabSz="457200">
              <a:lnSpc>
                <a:spcPct val="90000"/>
              </a:lnSpc>
              <a:spcBef>
                <a:spcPts val="1000"/>
              </a:spcBef>
              <a:buClr>
                <a:schemeClr val="accent1"/>
              </a:buClr>
              <a:buSzPct val="80000"/>
              <a:buFont typeface="Wingdings 3" charset="2"/>
              <a:buChar char=""/>
            </a:pPr>
            <a:endParaRPr lang="en-US" sz="1300" dirty="0">
              <a:solidFill>
                <a:schemeClr val="tx1">
                  <a:lumMod val="75000"/>
                  <a:lumOff val="25000"/>
                </a:schemeClr>
              </a:solidFill>
            </a:endParaRPr>
          </a:p>
        </p:txBody>
      </p:sp>
    </p:spTree>
    <p:extLst>
      <p:ext uri="{BB962C8B-B14F-4D97-AF65-F5344CB8AC3E}">
        <p14:creationId xmlns:p14="http://schemas.microsoft.com/office/powerpoint/2010/main" val="3923862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5D84-6CB4-476D-AF7D-C41B5A298372}"/>
              </a:ext>
            </a:extLst>
          </p:cNvPr>
          <p:cNvSpPr>
            <a:spLocks noGrp="1"/>
          </p:cNvSpPr>
          <p:nvPr>
            <p:ph type="title"/>
          </p:nvPr>
        </p:nvSpPr>
        <p:spPr>
          <a:xfrm>
            <a:off x="677334" y="609600"/>
            <a:ext cx="8596668" cy="1320800"/>
          </a:xfrm>
        </p:spPr>
        <p:txBody>
          <a:bodyPr>
            <a:normAutofit/>
          </a:bodyPr>
          <a:lstStyle/>
          <a:p>
            <a:r>
              <a:rPr lang="en-US" dirty="0"/>
              <a:t>1987 - present</a:t>
            </a:r>
          </a:p>
        </p:txBody>
      </p:sp>
      <p:graphicFrame>
        <p:nvGraphicFramePr>
          <p:cNvPr id="5" name="Content Placeholder 2">
            <a:extLst>
              <a:ext uri="{FF2B5EF4-FFF2-40B4-BE49-F238E27FC236}">
                <a16:creationId xmlns:a16="http://schemas.microsoft.com/office/drawing/2014/main" id="{A8FB573D-426D-4981-AD07-C2BB4330E291}"/>
              </a:ext>
            </a:extLst>
          </p:cNvPr>
          <p:cNvGraphicFramePr>
            <a:graphicFrameLocks noGrp="1"/>
          </p:cNvGraphicFramePr>
          <p:nvPr>
            <p:ph idx="1"/>
            <p:extLst>
              <p:ext uri="{D42A27DB-BD31-4B8C-83A1-F6EECF244321}">
                <p14:modId xmlns:p14="http://schemas.microsoft.com/office/powerpoint/2010/main" val="785907584"/>
              </p:ext>
            </p:extLst>
          </p:nvPr>
        </p:nvGraphicFramePr>
        <p:xfrm>
          <a:off x="435268" y="2366963"/>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3DB99C2-E334-40BD-965F-17CAF85AB82D}"/>
              </a:ext>
            </a:extLst>
          </p:cNvPr>
          <p:cNvSpPr txBox="1"/>
          <p:nvPr/>
        </p:nvSpPr>
        <p:spPr>
          <a:xfrm>
            <a:off x="1611630" y="1623060"/>
            <a:ext cx="1517531" cy="369332"/>
          </a:xfrm>
          <a:prstGeom prst="rect">
            <a:avLst/>
          </a:prstGeom>
          <a:noFill/>
        </p:spPr>
        <p:txBody>
          <a:bodyPr wrap="none" rtlCol="0">
            <a:spAutoFit/>
          </a:bodyPr>
          <a:lstStyle/>
          <a:p>
            <a:r>
              <a:rPr lang="en-US" dirty="0"/>
              <a:t>Past Projects</a:t>
            </a:r>
          </a:p>
        </p:txBody>
      </p:sp>
      <p:sp>
        <p:nvSpPr>
          <p:cNvPr id="22" name="TextBox 21">
            <a:extLst>
              <a:ext uri="{FF2B5EF4-FFF2-40B4-BE49-F238E27FC236}">
                <a16:creationId xmlns:a16="http://schemas.microsoft.com/office/drawing/2014/main" id="{841BC52A-2BA0-46E6-ACDD-516ECB3615CF}"/>
              </a:ext>
            </a:extLst>
          </p:cNvPr>
          <p:cNvSpPr txBox="1"/>
          <p:nvPr/>
        </p:nvSpPr>
        <p:spPr>
          <a:xfrm>
            <a:off x="6480810" y="1623060"/>
            <a:ext cx="1013419" cy="369332"/>
          </a:xfrm>
          <a:prstGeom prst="rect">
            <a:avLst/>
          </a:prstGeom>
          <a:noFill/>
        </p:spPr>
        <p:txBody>
          <a:bodyPr wrap="none" rtlCol="0">
            <a:spAutoFit/>
          </a:bodyPr>
          <a:lstStyle/>
          <a:p>
            <a:r>
              <a:rPr lang="en-US" dirty="0"/>
              <a:t>Ongoing</a:t>
            </a:r>
          </a:p>
        </p:txBody>
      </p:sp>
    </p:spTree>
    <p:extLst>
      <p:ext uri="{BB962C8B-B14F-4D97-AF65-F5344CB8AC3E}">
        <p14:creationId xmlns:p14="http://schemas.microsoft.com/office/powerpoint/2010/main" val="1816559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5CE03-F988-4B84-BD2C-3793E650630D}"/>
              </a:ext>
            </a:extLst>
          </p:cNvPr>
          <p:cNvSpPr>
            <a:spLocks noGrp="1"/>
          </p:cNvSpPr>
          <p:nvPr>
            <p:ph type="title"/>
          </p:nvPr>
        </p:nvSpPr>
        <p:spPr/>
        <p:txBody>
          <a:bodyPr/>
          <a:lstStyle/>
          <a:p>
            <a:r>
              <a:rPr lang="en-US" dirty="0"/>
              <a:t>What works, and what doesn’t</a:t>
            </a:r>
          </a:p>
        </p:txBody>
      </p:sp>
      <p:sp>
        <p:nvSpPr>
          <p:cNvPr id="3" name="Text Placeholder 2">
            <a:extLst>
              <a:ext uri="{FF2B5EF4-FFF2-40B4-BE49-F238E27FC236}">
                <a16:creationId xmlns:a16="http://schemas.microsoft.com/office/drawing/2014/main" id="{023574CC-950C-4FAE-A6CF-789D2C0C9D5D}"/>
              </a:ext>
            </a:extLst>
          </p:cNvPr>
          <p:cNvSpPr>
            <a:spLocks noGrp="1"/>
          </p:cNvSpPr>
          <p:nvPr>
            <p:ph type="body" idx="1"/>
          </p:nvPr>
        </p:nvSpPr>
        <p:spPr/>
        <p:txBody>
          <a:bodyPr/>
          <a:lstStyle/>
          <a:p>
            <a:r>
              <a:rPr lang="en-US" b="1" dirty="0"/>
              <a:t>Full and Partial Successes</a:t>
            </a:r>
          </a:p>
          <a:p>
            <a:endParaRPr lang="en-US" dirty="0"/>
          </a:p>
        </p:txBody>
      </p:sp>
      <p:sp>
        <p:nvSpPr>
          <p:cNvPr id="4" name="Content Placeholder 3">
            <a:extLst>
              <a:ext uri="{FF2B5EF4-FFF2-40B4-BE49-F238E27FC236}">
                <a16:creationId xmlns:a16="http://schemas.microsoft.com/office/drawing/2014/main" id="{DC1A960D-8965-44C4-95A3-559DBD5DB6B8}"/>
              </a:ext>
            </a:extLst>
          </p:cNvPr>
          <p:cNvSpPr>
            <a:spLocks noGrp="1"/>
          </p:cNvSpPr>
          <p:nvPr>
            <p:ph sz="half" idx="2"/>
          </p:nvPr>
        </p:nvSpPr>
        <p:spPr/>
        <p:txBody>
          <a:bodyPr>
            <a:normAutofit fontScale="92500" lnSpcReduction="10000"/>
          </a:bodyPr>
          <a:lstStyle/>
          <a:p>
            <a:pPr lvl="1">
              <a:buFont typeface="Arial" panose="020B0604020202020204" pitchFamily="34" charset="0"/>
              <a:buChar char="•"/>
            </a:pPr>
            <a:r>
              <a:rPr lang="en-US" dirty="0" err="1"/>
              <a:t>Fedex</a:t>
            </a:r>
            <a:r>
              <a:rPr lang="en-US" dirty="0"/>
              <a:t> project led to massive expansion of air cargo business at ANC</a:t>
            </a:r>
          </a:p>
          <a:p>
            <a:pPr lvl="1">
              <a:buFont typeface="Arial" panose="020B0604020202020204" pitchFamily="34" charset="0"/>
              <a:buChar char="•"/>
            </a:pPr>
            <a:r>
              <a:rPr lang="en-US" dirty="0"/>
              <a:t>Alyeska Resort a significant asset to tourism</a:t>
            </a:r>
          </a:p>
          <a:p>
            <a:pPr lvl="1">
              <a:buFont typeface="Arial" panose="020B0604020202020204" pitchFamily="34" charset="0"/>
              <a:buChar char="•"/>
            </a:pPr>
            <a:r>
              <a:rPr lang="en-US" dirty="0"/>
              <a:t>Workforce development</a:t>
            </a:r>
          </a:p>
          <a:p>
            <a:pPr lvl="1">
              <a:buFont typeface="Arial" panose="020B0604020202020204" pitchFamily="34" charset="0"/>
              <a:buChar char="•"/>
            </a:pPr>
            <a:r>
              <a:rPr lang="en-US" dirty="0"/>
              <a:t>Angel/venture capital availability significantly increased</a:t>
            </a:r>
          </a:p>
          <a:p>
            <a:pPr lvl="1">
              <a:buFont typeface="Arial" panose="020B0604020202020204" pitchFamily="34" charset="0"/>
              <a:buChar char="•"/>
            </a:pPr>
            <a:r>
              <a:rPr lang="en-US" dirty="0" err="1"/>
              <a:t>Live.Work.Play</a:t>
            </a:r>
            <a:r>
              <a:rPr lang="en-US" dirty="0"/>
              <a:t>. Housing initiative</a:t>
            </a:r>
          </a:p>
          <a:p>
            <a:pPr lvl="1">
              <a:buFont typeface="Arial" panose="020B0604020202020204" pitchFamily="34" charset="0"/>
              <a:buChar char="•"/>
            </a:pPr>
            <a:r>
              <a:rPr lang="en-US" dirty="0"/>
              <a:t>AEDC national/international marketing, data research, business assistance</a:t>
            </a:r>
          </a:p>
          <a:p>
            <a:endParaRPr lang="en-US" dirty="0"/>
          </a:p>
        </p:txBody>
      </p:sp>
      <p:sp>
        <p:nvSpPr>
          <p:cNvPr id="5" name="Text Placeholder 4">
            <a:extLst>
              <a:ext uri="{FF2B5EF4-FFF2-40B4-BE49-F238E27FC236}">
                <a16:creationId xmlns:a16="http://schemas.microsoft.com/office/drawing/2014/main" id="{191B2B8A-68EB-4893-A1A9-E9C57C45D0A9}"/>
              </a:ext>
            </a:extLst>
          </p:cNvPr>
          <p:cNvSpPr>
            <a:spLocks noGrp="1"/>
          </p:cNvSpPr>
          <p:nvPr>
            <p:ph type="body" sz="quarter" idx="3"/>
          </p:nvPr>
        </p:nvSpPr>
        <p:spPr/>
        <p:txBody>
          <a:bodyPr/>
          <a:lstStyle/>
          <a:p>
            <a:r>
              <a:rPr lang="en-US" b="1" dirty="0"/>
              <a:t>Unsuccessful</a:t>
            </a:r>
          </a:p>
          <a:p>
            <a:endParaRPr lang="en-US" dirty="0"/>
          </a:p>
        </p:txBody>
      </p:sp>
      <p:sp>
        <p:nvSpPr>
          <p:cNvPr id="6" name="Content Placeholder 5">
            <a:extLst>
              <a:ext uri="{FF2B5EF4-FFF2-40B4-BE49-F238E27FC236}">
                <a16:creationId xmlns:a16="http://schemas.microsoft.com/office/drawing/2014/main" id="{A23752F1-B33C-44B2-BFB2-56A98609E742}"/>
              </a:ext>
            </a:extLst>
          </p:cNvPr>
          <p:cNvSpPr>
            <a:spLocks noGrp="1"/>
          </p:cNvSpPr>
          <p:nvPr>
            <p:ph sz="quarter" idx="4"/>
          </p:nvPr>
        </p:nvSpPr>
        <p:spPr/>
        <p:txBody>
          <a:bodyPr>
            <a:normAutofit fontScale="92500" lnSpcReduction="10000"/>
          </a:bodyPr>
          <a:lstStyle/>
          <a:p>
            <a:pPr lvl="1">
              <a:buFont typeface="Arial" panose="020B0604020202020204" pitchFamily="34" charset="0"/>
              <a:buChar char="•"/>
            </a:pPr>
            <a:r>
              <a:rPr lang="en-US" dirty="0"/>
              <a:t>Vision Anchorage Collaboration</a:t>
            </a:r>
          </a:p>
          <a:p>
            <a:pPr lvl="1">
              <a:buFont typeface="Arial" panose="020B0604020202020204" pitchFamily="34" charset="0"/>
              <a:buChar char="•"/>
            </a:pPr>
            <a:r>
              <a:rPr lang="en-US" dirty="0"/>
              <a:t>International tourism marketing</a:t>
            </a:r>
          </a:p>
          <a:p>
            <a:pPr lvl="1">
              <a:buFont typeface="Arial" panose="020B0604020202020204" pitchFamily="34" charset="0"/>
              <a:buChar char="•"/>
            </a:pPr>
            <a:r>
              <a:rPr lang="en-US" dirty="0"/>
              <a:t>Workforce development</a:t>
            </a:r>
          </a:p>
          <a:p>
            <a:pPr lvl="1">
              <a:buFont typeface="Arial" panose="020B0604020202020204" pitchFamily="34" charset="0"/>
              <a:buChar char="•"/>
            </a:pPr>
            <a:r>
              <a:rPr lang="en-US" dirty="0"/>
              <a:t>Manufacturing attraction</a:t>
            </a:r>
          </a:p>
          <a:p>
            <a:pPr lvl="1">
              <a:buFont typeface="Arial" panose="020B0604020202020204" pitchFamily="34" charset="0"/>
              <a:buChar char="•"/>
            </a:pPr>
            <a:r>
              <a:rPr lang="en-US" dirty="0"/>
              <a:t>Distribution attraction</a:t>
            </a:r>
          </a:p>
          <a:p>
            <a:endParaRPr lang="en-US" dirty="0"/>
          </a:p>
        </p:txBody>
      </p:sp>
    </p:spTree>
    <p:extLst>
      <p:ext uri="{BB962C8B-B14F-4D97-AF65-F5344CB8AC3E}">
        <p14:creationId xmlns:p14="http://schemas.microsoft.com/office/powerpoint/2010/main" val="308851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FDA5D84-6CB4-476D-AF7D-C41B5A298372}"/>
              </a:ext>
            </a:extLst>
          </p:cNvPr>
          <p:cNvSpPr>
            <a:spLocks noGrp="1"/>
          </p:cNvSpPr>
          <p:nvPr>
            <p:ph type="title"/>
          </p:nvPr>
        </p:nvSpPr>
        <p:spPr>
          <a:xfrm>
            <a:off x="643467" y="816638"/>
            <a:ext cx="3367359" cy="5224724"/>
          </a:xfrm>
        </p:spPr>
        <p:txBody>
          <a:bodyPr vert="horz" lIns="91440" tIns="45720" rIns="91440" bIns="45720" rtlCol="0" anchor="ctr">
            <a:normAutofit/>
          </a:bodyPr>
          <a:lstStyle/>
          <a:p>
            <a:r>
              <a:rPr lang="en-US" dirty="0"/>
              <a:t>Site selection: the old model</a:t>
            </a:r>
          </a:p>
        </p:txBody>
      </p:sp>
      <p:sp>
        <p:nvSpPr>
          <p:cNvPr id="3" name="TextBox 2">
            <a:extLst>
              <a:ext uri="{FF2B5EF4-FFF2-40B4-BE49-F238E27FC236}">
                <a16:creationId xmlns:a16="http://schemas.microsoft.com/office/drawing/2014/main" id="{3685549F-8853-41E2-9D9F-147E7555102D}"/>
              </a:ext>
            </a:extLst>
          </p:cNvPr>
          <p:cNvSpPr txBox="1"/>
          <p:nvPr/>
        </p:nvSpPr>
        <p:spPr>
          <a:xfrm>
            <a:off x="4654295" y="816638"/>
            <a:ext cx="4619706" cy="5224724"/>
          </a:xfrm>
          <a:prstGeom prst="rect">
            <a:avLst/>
          </a:prstGeom>
        </p:spPr>
        <p:txBody>
          <a:bodyPr vert="horz" lIns="91440" tIns="45720" rIns="91440" bIns="45720" rtlCol="0" anchor="ctr">
            <a:normAutofit/>
          </a:bodyPr>
          <a:lstStyle/>
          <a:p>
            <a:pPr marL="285750" indent="-285750" defTabSz="457200">
              <a:spcBef>
                <a:spcPts val="1000"/>
              </a:spcBef>
              <a:buClr>
                <a:schemeClr val="accent1"/>
              </a:buClr>
              <a:buSzPct val="80000"/>
              <a:buFont typeface="Wingdings 3" charset="2"/>
              <a:buChar char=""/>
            </a:pPr>
            <a:r>
              <a:rPr lang="en-US" dirty="0">
                <a:solidFill>
                  <a:schemeClr val="tx1">
                    <a:lumMod val="75000"/>
                    <a:lumOff val="25000"/>
                  </a:schemeClr>
                </a:solidFill>
              </a:rPr>
              <a:t>Site selectors are consultants that work for companies looking to expand into new geographies</a:t>
            </a:r>
          </a:p>
          <a:p>
            <a:pPr marL="285750" indent="-285750" defTabSz="457200">
              <a:spcBef>
                <a:spcPts val="1000"/>
              </a:spcBef>
              <a:buClr>
                <a:schemeClr val="accent1"/>
              </a:buClr>
              <a:buSzPct val="80000"/>
              <a:buFont typeface="Wingdings 3" charset="2"/>
              <a:buChar char=""/>
            </a:pPr>
            <a:r>
              <a:rPr lang="en-US" dirty="0">
                <a:solidFill>
                  <a:schemeClr val="tx1">
                    <a:lumMod val="75000"/>
                    <a:lumOff val="25000"/>
                  </a:schemeClr>
                </a:solidFill>
              </a:rPr>
              <a:t>The “old” economic development model involved bringing site selectors to Anchorage, touring, wining and dining them, and persuading them of the benefits of investing in Anchorage</a:t>
            </a:r>
          </a:p>
          <a:p>
            <a:pPr marL="285750" indent="-285750" defTabSz="457200">
              <a:spcBef>
                <a:spcPts val="1000"/>
              </a:spcBef>
              <a:buClr>
                <a:schemeClr val="accent1"/>
              </a:buClr>
              <a:buSzPct val="80000"/>
              <a:buFont typeface="Wingdings 3" charset="2"/>
              <a:buChar char=""/>
            </a:pPr>
            <a:r>
              <a:rPr lang="en-US" dirty="0">
                <a:solidFill>
                  <a:schemeClr val="tx1">
                    <a:lumMod val="75000"/>
                    <a:lumOff val="25000"/>
                  </a:schemeClr>
                </a:solidFill>
              </a:rPr>
              <a:t>Over more than a decade, we compiled feedback from dozens of site selectors who consistently said we lacked the quality of life factors – including skilled workforce – that their clients required</a:t>
            </a:r>
          </a:p>
        </p:txBody>
      </p:sp>
    </p:spTree>
    <p:extLst>
      <p:ext uri="{BB962C8B-B14F-4D97-AF65-F5344CB8AC3E}">
        <p14:creationId xmlns:p14="http://schemas.microsoft.com/office/powerpoint/2010/main" val="36502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FDA5D84-6CB4-476D-AF7D-C41B5A298372}"/>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a:solidFill>
                  <a:schemeClr val="bg1"/>
                </a:solidFill>
              </a:rPr>
              <a:t>What about our airport?</a:t>
            </a:r>
          </a:p>
        </p:txBody>
      </p:sp>
      <p:sp>
        <p:nvSpPr>
          <p:cNvPr id="7" name="TextBox 6">
            <a:extLst>
              <a:ext uri="{FF2B5EF4-FFF2-40B4-BE49-F238E27FC236}">
                <a16:creationId xmlns:a16="http://schemas.microsoft.com/office/drawing/2014/main" id="{A3DEA3E2-089B-496E-B5E4-7CC2B12DAA5D}"/>
              </a:ext>
            </a:extLst>
          </p:cNvPr>
          <p:cNvSpPr txBox="1"/>
          <p:nvPr/>
        </p:nvSpPr>
        <p:spPr>
          <a:xfrm>
            <a:off x="673754" y="2160589"/>
            <a:ext cx="3973943" cy="4053943"/>
          </a:xfrm>
          <a:prstGeom prst="rect">
            <a:avLst/>
          </a:prstGeom>
        </p:spPr>
        <p:txBody>
          <a:bodyPr vert="horz" lIns="91440" tIns="45720" rIns="91440" bIns="45720" rtlCol="0">
            <a:normAutofit/>
          </a:bodyPr>
          <a:lstStyle/>
          <a:p>
            <a:pPr marL="285750" indent="-285750" defTabSz="457200">
              <a:spcBef>
                <a:spcPts val="1000"/>
              </a:spcBef>
              <a:buClr>
                <a:schemeClr val="accent1"/>
              </a:buClr>
              <a:buSzPct val="80000"/>
              <a:buFont typeface="Wingdings 3" charset="2"/>
              <a:buChar char=""/>
            </a:pPr>
            <a:r>
              <a:rPr lang="en-US" dirty="0">
                <a:solidFill>
                  <a:schemeClr val="bg1"/>
                </a:solidFill>
              </a:rPr>
              <a:t>Over the past five years, we have pursued new investment opportunities at the Ted Stevens Anchorage International Airport</a:t>
            </a:r>
          </a:p>
          <a:p>
            <a:pPr marL="285750" indent="-285750" defTabSz="457200">
              <a:spcBef>
                <a:spcPts val="1000"/>
              </a:spcBef>
              <a:buClr>
                <a:schemeClr val="accent1"/>
              </a:buClr>
              <a:buSzPct val="80000"/>
              <a:buFont typeface="Wingdings 3" charset="2"/>
              <a:buChar char=""/>
            </a:pPr>
            <a:r>
              <a:rPr lang="en-US" dirty="0">
                <a:solidFill>
                  <a:schemeClr val="bg1"/>
                </a:solidFill>
              </a:rPr>
              <a:t>We were consistently told by potential logistics investors that our product offering is not adequate</a:t>
            </a:r>
          </a:p>
          <a:p>
            <a:pPr marL="285750" indent="-285750" defTabSz="457200">
              <a:spcBef>
                <a:spcPts val="1000"/>
              </a:spcBef>
              <a:buClr>
                <a:schemeClr val="accent1"/>
              </a:buClr>
              <a:buSzPct val="80000"/>
              <a:buFont typeface="Wingdings 3" charset="2"/>
              <a:buChar char=""/>
            </a:pPr>
            <a:r>
              <a:rPr lang="en-US" dirty="0">
                <a:solidFill>
                  <a:schemeClr val="bg1"/>
                </a:solidFill>
              </a:rPr>
              <a:t>Connectivity with the rest of the world is great, but real estate quality, available skilled workforce, and infrastructure is lacking</a:t>
            </a:r>
          </a:p>
        </p:txBody>
      </p:sp>
      <p:pic>
        <p:nvPicPr>
          <p:cNvPr id="4" name="Picture 3">
            <a:extLst>
              <a:ext uri="{FF2B5EF4-FFF2-40B4-BE49-F238E27FC236}">
                <a16:creationId xmlns:a16="http://schemas.microsoft.com/office/drawing/2014/main" id="{D59BB763-57B8-4054-8C81-3915AB1B9225}"/>
              </a:ext>
            </a:extLst>
          </p:cNvPr>
          <p:cNvPicPr>
            <a:picLocks noChangeAspect="1"/>
          </p:cNvPicPr>
          <p:nvPr/>
        </p:nvPicPr>
        <p:blipFill rotWithShape="1">
          <a:blip r:embed="rId2">
            <a:extLst>
              <a:ext uri="{28A0092B-C50C-407E-A947-70E740481C1C}">
                <a14:useLocalDpi xmlns:a14="http://schemas.microsoft.com/office/drawing/2010/main" val="0"/>
              </a:ext>
            </a:extLst>
          </a:blip>
          <a:srcRect r="15892" b="-2"/>
          <a:stretch/>
        </p:blipFill>
        <p:spPr>
          <a:xfrm>
            <a:off x="6096001" y="1581751"/>
            <a:ext cx="5143500" cy="3681982"/>
          </a:xfrm>
          <a:prstGeom prst="rect">
            <a:avLst/>
          </a:prstGeom>
        </p:spPr>
      </p:pic>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75900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FDA5D84-6CB4-476D-AF7D-C41B5A298372}"/>
              </a:ext>
            </a:extLst>
          </p:cNvPr>
          <p:cNvSpPr>
            <a:spLocks noGrp="1"/>
          </p:cNvSpPr>
          <p:nvPr>
            <p:ph type="title"/>
          </p:nvPr>
        </p:nvSpPr>
        <p:spPr>
          <a:xfrm>
            <a:off x="643467" y="816638"/>
            <a:ext cx="3367359" cy="5224724"/>
          </a:xfrm>
        </p:spPr>
        <p:txBody>
          <a:bodyPr anchor="ctr">
            <a:normAutofit/>
          </a:bodyPr>
          <a:lstStyle/>
          <a:p>
            <a:r>
              <a:rPr lang="en-US" dirty="0"/>
              <a:t>Anchorage competes with the world</a:t>
            </a:r>
          </a:p>
        </p:txBody>
      </p:sp>
      <p:sp>
        <p:nvSpPr>
          <p:cNvPr id="3" name="Content Placeholder 2">
            <a:extLst>
              <a:ext uri="{FF2B5EF4-FFF2-40B4-BE49-F238E27FC236}">
                <a16:creationId xmlns:a16="http://schemas.microsoft.com/office/drawing/2014/main" id="{D5924FFD-2E9D-457A-9E0E-E680EFD453A1}"/>
              </a:ext>
            </a:extLst>
          </p:cNvPr>
          <p:cNvSpPr>
            <a:spLocks noGrp="1"/>
          </p:cNvSpPr>
          <p:nvPr>
            <p:ph idx="1"/>
          </p:nvPr>
        </p:nvSpPr>
        <p:spPr>
          <a:xfrm>
            <a:off x="4654295" y="816638"/>
            <a:ext cx="4619706" cy="5224724"/>
          </a:xfrm>
        </p:spPr>
        <p:txBody>
          <a:bodyPr anchor="ctr">
            <a:normAutofit/>
          </a:bodyPr>
          <a:lstStyle/>
          <a:p>
            <a:r>
              <a:rPr lang="en-US" dirty="0"/>
              <a:t>Cities that are experiencing economic growth are successful at attracting talented professionals</a:t>
            </a:r>
          </a:p>
          <a:p>
            <a:r>
              <a:rPr lang="en-US" dirty="0"/>
              <a:t>In the new global economy, business chases talent, and talent chases place</a:t>
            </a:r>
          </a:p>
          <a:p>
            <a:r>
              <a:rPr lang="en-US" dirty="0"/>
              <a:t>Anchorage is losing this competition – not just to large metropolitan areas, but to other mid-sized cities with similar economic and climate profiles</a:t>
            </a:r>
          </a:p>
          <a:p>
            <a:r>
              <a:rPr lang="en-US" dirty="0"/>
              <a:t>If we cannot succeed in attracting and retaining talent, we will fail to diversify and grow our economy </a:t>
            </a:r>
          </a:p>
        </p:txBody>
      </p:sp>
    </p:spTree>
    <p:extLst>
      <p:ext uri="{BB962C8B-B14F-4D97-AF65-F5344CB8AC3E}">
        <p14:creationId xmlns:p14="http://schemas.microsoft.com/office/powerpoint/2010/main" val="70899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B57A-D693-4458-9D15-34F037AC6255}"/>
              </a:ext>
            </a:extLst>
          </p:cNvPr>
          <p:cNvSpPr>
            <a:spLocks noGrp="1"/>
          </p:cNvSpPr>
          <p:nvPr>
            <p:ph type="title"/>
          </p:nvPr>
        </p:nvSpPr>
        <p:spPr>
          <a:xfrm>
            <a:off x="677334" y="609600"/>
            <a:ext cx="8596668" cy="1320800"/>
          </a:xfrm>
        </p:spPr>
        <p:txBody>
          <a:bodyPr/>
          <a:lstStyle/>
          <a:p>
            <a:r>
              <a:rPr lang="en-US"/>
              <a:t>What do Anchorage businesses need?</a:t>
            </a:r>
            <a:endParaRPr lang="en-US" dirty="0"/>
          </a:p>
        </p:txBody>
      </p:sp>
      <p:sp>
        <p:nvSpPr>
          <p:cNvPr id="3" name="Content Placeholder 2">
            <a:extLst>
              <a:ext uri="{FF2B5EF4-FFF2-40B4-BE49-F238E27FC236}">
                <a16:creationId xmlns:a16="http://schemas.microsoft.com/office/drawing/2014/main" id="{214DA4FB-C4F9-459D-A760-D1484069237F}"/>
              </a:ext>
            </a:extLst>
          </p:cNvPr>
          <p:cNvSpPr>
            <a:spLocks noGrp="1"/>
          </p:cNvSpPr>
          <p:nvPr>
            <p:ph idx="1"/>
          </p:nvPr>
        </p:nvSpPr>
        <p:spPr>
          <a:xfrm>
            <a:off x="1077384" y="1794829"/>
            <a:ext cx="8596668" cy="3880773"/>
          </a:xfrm>
        </p:spPr>
        <p:txBody>
          <a:bodyPr/>
          <a:lstStyle/>
          <a:p>
            <a:pPr marL="0" indent="0">
              <a:buNone/>
            </a:pPr>
            <a:r>
              <a:rPr lang="en-US" dirty="0"/>
              <a:t>Each year, AEDC surveys the Anchorage business community to ask about the biggest barriers to the growth of their business – these are the top 10:</a:t>
            </a:r>
          </a:p>
          <a:p>
            <a:endParaRPr lang="en-US" dirty="0"/>
          </a:p>
        </p:txBody>
      </p:sp>
      <p:pic>
        <p:nvPicPr>
          <p:cNvPr id="8" name="Picture 7">
            <a:extLst>
              <a:ext uri="{FF2B5EF4-FFF2-40B4-BE49-F238E27FC236}">
                <a16:creationId xmlns:a16="http://schemas.microsoft.com/office/drawing/2014/main" id="{418735DA-AF3F-4C92-A8F9-DC00059F52B3}"/>
              </a:ext>
            </a:extLst>
          </p:cNvPr>
          <p:cNvPicPr>
            <a:picLocks noChangeAspect="1"/>
          </p:cNvPicPr>
          <p:nvPr/>
        </p:nvPicPr>
        <p:blipFill rotWithShape="1">
          <a:blip r:embed="rId2"/>
          <a:srcRect l="35062" t="44166" r="33813" b="28149"/>
          <a:stretch/>
        </p:blipFill>
        <p:spPr>
          <a:xfrm>
            <a:off x="952038" y="2578685"/>
            <a:ext cx="8111952" cy="4058693"/>
          </a:xfrm>
          <a:prstGeom prst="rect">
            <a:avLst/>
          </a:prstGeom>
        </p:spPr>
      </p:pic>
    </p:spTree>
    <p:extLst>
      <p:ext uri="{BB962C8B-B14F-4D97-AF65-F5344CB8AC3E}">
        <p14:creationId xmlns:p14="http://schemas.microsoft.com/office/powerpoint/2010/main" val="283516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5D84-6CB4-476D-AF7D-C41B5A298372}"/>
              </a:ext>
            </a:extLst>
          </p:cNvPr>
          <p:cNvSpPr>
            <a:spLocks noGrp="1"/>
          </p:cNvSpPr>
          <p:nvPr>
            <p:ph type="title"/>
          </p:nvPr>
        </p:nvSpPr>
        <p:spPr>
          <a:xfrm>
            <a:off x="436703" y="272716"/>
            <a:ext cx="8899802" cy="1320800"/>
          </a:xfrm>
        </p:spPr>
        <p:txBody>
          <a:bodyPr/>
          <a:lstStyle/>
          <a:p>
            <a:r>
              <a:rPr lang="en-US" dirty="0"/>
              <a:t>Who is winning the competition for talent</a:t>
            </a:r>
          </a:p>
        </p:txBody>
      </p:sp>
      <p:graphicFrame>
        <p:nvGraphicFramePr>
          <p:cNvPr id="6" name="Chart 5">
            <a:extLst>
              <a:ext uri="{FF2B5EF4-FFF2-40B4-BE49-F238E27FC236}">
                <a16:creationId xmlns:a16="http://schemas.microsoft.com/office/drawing/2014/main" id="{DEC942B4-B6E2-4208-B38E-D75C329D87AB}"/>
              </a:ext>
            </a:extLst>
          </p:cNvPr>
          <p:cNvGraphicFramePr/>
          <p:nvPr>
            <p:extLst>
              <p:ext uri="{D42A27DB-BD31-4B8C-83A1-F6EECF244321}">
                <p14:modId xmlns:p14="http://schemas.microsoft.com/office/powerpoint/2010/main" val="1007490442"/>
              </p:ext>
            </p:extLst>
          </p:nvPr>
        </p:nvGraphicFramePr>
        <p:xfrm>
          <a:off x="1208505" y="1439333"/>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064204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1363</Words>
  <Application>Microsoft Office PowerPoint</Application>
  <PresentationFormat>Widescreen</PresentationFormat>
  <Paragraphs>140</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Symbol</vt:lpstr>
      <vt:lpstr>Trebuchet MS</vt:lpstr>
      <vt:lpstr>Tw Cen MT</vt:lpstr>
      <vt:lpstr>Wingdings 3</vt:lpstr>
      <vt:lpstr>Facet</vt:lpstr>
      <vt:lpstr>AEDC Strategic Vision </vt:lpstr>
      <vt:lpstr>What does AEDC do?</vt:lpstr>
      <vt:lpstr>1987 - present</vt:lpstr>
      <vt:lpstr>What works, and what doesn’t</vt:lpstr>
      <vt:lpstr>Site selection: the old model</vt:lpstr>
      <vt:lpstr>What about our airport?</vt:lpstr>
      <vt:lpstr>Anchorage competes with the world</vt:lpstr>
      <vt:lpstr>What do Anchorage businesses need?</vt:lpstr>
      <vt:lpstr>Who is winning the competition for talent</vt:lpstr>
      <vt:lpstr>Placemaking:  the new model</vt:lpstr>
      <vt:lpstr>Placemaking in Anchorage</vt:lpstr>
      <vt:lpstr>Where we started</vt:lpstr>
      <vt:lpstr>Progress to date</vt:lpstr>
      <vt:lpstr>Case study: Boise</vt:lpstr>
      <vt:lpstr>Case study: Oklahoma City</vt:lpstr>
      <vt:lpstr>What do these cities have in common?</vt:lpstr>
      <vt:lpstr>Anchorage’s last major public investment initiatives were Project 80s  and the  Dena’ina Center</vt:lpstr>
      <vt:lpstr>In Anchorage, public investment is lacking</vt:lpstr>
      <vt:lpstr>THE THREE-PRONGED PLAN</vt:lpstr>
      <vt:lpstr>How do cities pay for placemaking?</vt:lpstr>
      <vt:lpstr>Thank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Moira Gallagher</dc:creator>
  <cp:lastModifiedBy>Moira Gallagher</cp:lastModifiedBy>
  <cp:revision>3</cp:revision>
  <dcterms:created xsi:type="dcterms:W3CDTF">2019-02-19T20:57:23Z</dcterms:created>
  <dcterms:modified xsi:type="dcterms:W3CDTF">2019-02-19T21:20:00Z</dcterms:modified>
</cp:coreProperties>
</file>